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48" r:id="rId5"/>
  </p:sldMasterIdLst>
  <p:notesMasterIdLst>
    <p:notesMasterId r:id="rId22"/>
  </p:notesMasterIdLst>
  <p:handoutMasterIdLst>
    <p:handoutMasterId r:id="rId23"/>
  </p:handoutMasterIdLst>
  <p:sldIdLst>
    <p:sldId id="533" r:id="rId6"/>
    <p:sldId id="560" r:id="rId7"/>
    <p:sldId id="596" r:id="rId8"/>
    <p:sldId id="598" r:id="rId9"/>
    <p:sldId id="606" r:id="rId10"/>
    <p:sldId id="591" r:id="rId11"/>
    <p:sldId id="597" r:id="rId12"/>
    <p:sldId id="605" r:id="rId13"/>
    <p:sldId id="602" r:id="rId14"/>
    <p:sldId id="600" r:id="rId15"/>
    <p:sldId id="601" r:id="rId16"/>
    <p:sldId id="595" r:id="rId17"/>
    <p:sldId id="604" r:id="rId18"/>
    <p:sldId id="594" r:id="rId19"/>
    <p:sldId id="592" r:id="rId20"/>
    <p:sldId id="590" r:id="rId2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6PA9ELW" initials="G" lastIdx="4" clrIdx="0"/>
  <p:cmAuthor id="1" name="Maggie Oldham" initials="ME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476"/>
    <a:srgbClr val="FCAE3B"/>
    <a:srgbClr val="7EA6C1"/>
    <a:srgbClr val="000000"/>
    <a:srgbClr val="539CAD"/>
    <a:srgbClr val="62AA56"/>
    <a:srgbClr val="C39001"/>
    <a:srgbClr val="A5C1C0"/>
    <a:srgbClr val="B9D8B0"/>
    <a:srgbClr val="8D7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2639" autoAdjust="0"/>
  </p:normalViewPr>
  <p:slideViewPr>
    <p:cSldViewPr snapToGrid="0">
      <p:cViewPr varScale="1">
        <p:scale>
          <a:sx n="69" d="100"/>
          <a:sy n="69" d="100"/>
        </p:scale>
        <p:origin x="780" y="6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6" d="100"/>
          <a:sy n="76" d="100"/>
        </p:scale>
        <p:origin x="2885"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2ODTCEW\Desktop\TDG%20Task%20Group\TD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0096559007199"/>
          <c:y val="3.0319499968221558E-2"/>
          <c:w val="0.74800188823220781"/>
          <c:h val="0.84472703274899763"/>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25400">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'March 2017'!$A$2:$A$16</c:f>
              <c:numCache>
                <c:formatCode>d\-mmm</c:formatCode>
                <c:ptCount val="15"/>
                <c:pt idx="0">
                  <c:v>42800</c:v>
                </c:pt>
                <c:pt idx="1">
                  <c:v>42801</c:v>
                </c:pt>
                <c:pt idx="2">
                  <c:v>42802</c:v>
                </c:pt>
                <c:pt idx="3">
                  <c:v>42803</c:v>
                </c:pt>
                <c:pt idx="4">
                  <c:v>42804</c:v>
                </c:pt>
                <c:pt idx="5">
                  <c:v>42805</c:v>
                </c:pt>
                <c:pt idx="6">
                  <c:v>42806</c:v>
                </c:pt>
                <c:pt idx="7">
                  <c:v>42807</c:v>
                </c:pt>
                <c:pt idx="8">
                  <c:v>42808</c:v>
                </c:pt>
                <c:pt idx="9">
                  <c:v>42809</c:v>
                </c:pt>
                <c:pt idx="10">
                  <c:v>42810</c:v>
                </c:pt>
                <c:pt idx="11">
                  <c:v>42811</c:v>
                </c:pt>
                <c:pt idx="12">
                  <c:v>42812</c:v>
                </c:pt>
                <c:pt idx="13">
                  <c:v>42813</c:v>
                </c:pt>
                <c:pt idx="14">
                  <c:v>42814</c:v>
                </c:pt>
              </c:numCache>
            </c:numRef>
          </c:xVal>
          <c:yVal>
            <c:numRef>
              <c:f>'March 2017'!$B$2:$B$16</c:f>
              <c:numCache>
                <c:formatCode>General</c:formatCode>
                <c:ptCount val="15"/>
                <c:pt idx="0">
                  <c:v>123</c:v>
                </c:pt>
                <c:pt idx="1">
                  <c:v>124</c:v>
                </c:pt>
                <c:pt idx="2">
                  <c:v>124</c:v>
                </c:pt>
                <c:pt idx="3">
                  <c:v>123</c:v>
                </c:pt>
                <c:pt idx="4">
                  <c:v>122</c:v>
                </c:pt>
                <c:pt idx="5">
                  <c:v>122</c:v>
                </c:pt>
                <c:pt idx="6">
                  <c:v>121</c:v>
                </c:pt>
                <c:pt idx="7">
                  <c:v>122</c:v>
                </c:pt>
                <c:pt idx="8">
                  <c:v>133</c:v>
                </c:pt>
                <c:pt idx="9">
                  <c:v>132</c:v>
                </c:pt>
                <c:pt idx="10">
                  <c:v>132</c:v>
                </c:pt>
                <c:pt idx="11">
                  <c:v>133</c:v>
                </c:pt>
                <c:pt idx="12">
                  <c:v>134</c:v>
                </c:pt>
                <c:pt idx="13">
                  <c:v>134</c:v>
                </c:pt>
                <c:pt idx="14">
                  <c:v>134</c:v>
                </c:pt>
              </c:numCache>
            </c:numRef>
          </c:yVal>
          <c:smooth val="0"/>
        </c:ser>
        <c:ser>
          <c:idx val="1"/>
          <c:order val="1"/>
          <c:spPr>
            <a:ln w="19050" cap="rnd">
              <a:solidFill>
                <a:srgbClr val="00B050"/>
              </a:solidFill>
              <a:round/>
            </a:ln>
            <a:effectLst/>
          </c:spPr>
          <c:marker>
            <c:symbol val="circle"/>
            <c:size val="5"/>
            <c:spPr>
              <a:solidFill>
                <a:srgbClr val="00B050"/>
              </a:solidFill>
              <a:ln w="9525">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'March 2017'!$A$2:$A$16</c:f>
              <c:numCache>
                <c:formatCode>d\-mmm</c:formatCode>
                <c:ptCount val="15"/>
                <c:pt idx="0">
                  <c:v>42800</c:v>
                </c:pt>
                <c:pt idx="1">
                  <c:v>42801</c:v>
                </c:pt>
                <c:pt idx="2">
                  <c:v>42802</c:v>
                </c:pt>
                <c:pt idx="3">
                  <c:v>42803</c:v>
                </c:pt>
                <c:pt idx="4">
                  <c:v>42804</c:v>
                </c:pt>
                <c:pt idx="5">
                  <c:v>42805</c:v>
                </c:pt>
                <c:pt idx="6">
                  <c:v>42806</c:v>
                </c:pt>
                <c:pt idx="7">
                  <c:v>42807</c:v>
                </c:pt>
                <c:pt idx="8">
                  <c:v>42808</c:v>
                </c:pt>
                <c:pt idx="9">
                  <c:v>42809</c:v>
                </c:pt>
                <c:pt idx="10">
                  <c:v>42810</c:v>
                </c:pt>
                <c:pt idx="11">
                  <c:v>42811</c:v>
                </c:pt>
                <c:pt idx="12">
                  <c:v>42812</c:v>
                </c:pt>
                <c:pt idx="13">
                  <c:v>42813</c:v>
                </c:pt>
                <c:pt idx="14">
                  <c:v>42814</c:v>
                </c:pt>
              </c:numCache>
            </c:numRef>
          </c:xVal>
          <c:yVal>
            <c:numRef>
              <c:f>'March 2017'!$C$2:$C$16</c:f>
              <c:numCache>
                <c:formatCode>General</c:formatCode>
                <c:ptCount val="15"/>
                <c:pt idx="0">
                  <c:v>108</c:v>
                </c:pt>
                <c:pt idx="1">
                  <c:v>109</c:v>
                </c:pt>
                <c:pt idx="2">
                  <c:v>108</c:v>
                </c:pt>
                <c:pt idx="3">
                  <c:v>109</c:v>
                </c:pt>
                <c:pt idx="4">
                  <c:v>109</c:v>
                </c:pt>
                <c:pt idx="5">
                  <c:v>108</c:v>
                </c:pt>
                <c:pt idx="6">
                  <c:v>108</c:v>
                </c:pt>
                <c:pt idx="7">
                  <c:v>108</c:v>
                </c:pt>
                <c:pt idx="8">
                  <c:v>115</c:v>
                </c:pt>
                <c:pt idx="9">
                  <c:v>115</c:v>
                </c:pt>
                <c:pt idx="10">
                  <c:v>116</c:v>
                </c:pt>
                <c:pt idx="11">
                  <c:v>116</c:v>
                </c:pt>
                <c:pt idx="12">
                  <c:v>116</c:v>
                </c:pt>
                <c:pt idx="13">
                  <c:v>116</c:v>
                </c:pt>
                <c:pt idx="14">
                  <c:v>116</c:v>
                </c:pt>
              </c:numCache>
            </c:numRef>
          </c:yVal>
          <c:smooth val="0"/>
        </c:ser>
        <c:dLbls>
          <c:dLblPos val="t"/>
          <c:showLegendKey val="0"/>
          <c:showVal val="1"/>
          <c:showCatName val="0"/>
          <c:showSerName val="0"/>
          <c:showPercent val="0"/>
          <c:showBubbleSize val="0"/>
        </c:dLbls>
        <c:axId val="206507240"/>
        <c:axId val="206507632"/>
      </c:scatterChart>
      <c:scatterChart>
        <c:scatterStyle val="lineMarker"/>
        <c:varyColors val="0"/>
        <c:ser>
          <c:idx val="2"/>
          <c:order val="2"/>
          <c:spPr>
            <a:ln w="19050" cap="rnd">
              <a:solidFill>
                <a:srgbClr val="FF0000"/>
              </a:solidFill>
              <a:round/>
            </a:ln>
            <a:effectLst/>
          </c:spPr>
          <c:marker>
            <c:symbol val="circle"/>
            <c:size val="5"/>
            <c:spPr>
              <a:solidFill>
                <a:srgbClr val="FF0000"/>
              </a:solidFill>
              <a:ln w="9525">
                <a:solidFill>
                  <a:srgbClr val="FF0000"/>
                </a:solidFill>
              </a:ln>
              <a:effectLst/>
            </c:spPr>
          </c:marker>
          <c:xVal>
            <c:numRef>
              <c:f>'March 2017'!$A$2:$A$16</c:f>
              <c:numCache>
                <c:formatCode>d\-mmm</c:formatCode>
                <c:ptCount val="15"/>
                <c:pt idx="0">
                  <c:v>42800</c:v>
                </c:pt>
                <c:pt idx="1">
                  <c:v>42801</c:v>
                </c:pt>
                <c:pt idx="2">
                  <c:v>42802</c:v>
                </c:pt>
                <c:pt idx="3">
                  <c:v>42803</c:v>
                </c:pt>
                <c:pt idx="4">
                  <c:v>42804</c:v>
                </c:pt>
                <c:pt idx="5">
                  <c:v>42805</c:v>
                </c:pt>
                <c:pt idx="6">
                  <c:v>42806</c:v>
                </c:pt>
                <c:pt idx="7">
                  <c:v>42807</c:v>
                </c:pt>
                <c:pt idx="8">
                  <c:v>42808</c:v>
                </c:pt>
                <c:pt idx="9">
                  <c:v>42809</c:v>
                </c:pt>
                <c:pt idx="10">
                  <c:v>42810</c:v>
                </c:pt>
                <c:pt idx="11">
                  <c:v>42811</c:v>
                </c:pt>
                <c:pt idx="12">
                  <c:v>42812</c:v>
                </c:pt>
                <c:pt idx="13">
                  <c:v>42813</c:v>
                </c:pt>
                <c:pt idx="14">
                  <c:v>42814</c:v>
                </c:pt>
              </c:numCache>
            </c:numRef>
          </c:xVal>
          <c:yVal>
            <c:numRef>
              <c:f>'March 2017'!$D$2:$D$16</c:f>
              <c:numCache>
                <c:formatCode>General</c:formatCode>
                <c:ptCount val="15"/>
                <c:pt idx="0">
                  <c:v>1840</c:v>
                </c:pt>
                <c:pt idx="1">
                  <c:v>1810</c:v>
                </c:pt>
                <c:pt idx="2">
                  <c:v>1790</c:v>
                </c:pt>
                <c:pt idx="3">
                  <c:v>1910</c:v>
                </c:pt>
                <c:pt idx="4">
                  <c:v>2350</c:v>
                </c:pt>
                <c:pt idx="5">
                  <c:v>2280</c:v>
                </c:pt>
                <c:pt idx="6">
                  <c:v>2130</c:v>
                </c:pt>
                <c:pt idx="7">
                  <c:v>1970</c:v>
                </c:pt>
                <c:pt idx="8">
                  <c:v>2250</c:v>
                </c:pt>
                <c:pt idx="9">
                  <c:v>6900</c:v>
                </c:pt>
                <c:pt idx="10">
                  <c:v>6970</c:v>
                </c:pt>
                <c:pt idx="11">
                  <c:v>7450</c:v>
                </c:pt>
                <c:pt idx="12">
                  <c:v>7310</c:v>
                </c:pt>
                <c:pt idx="13">
                  <c:v>7370</c:v>
                </c:pt>
                <c:pt idx="14">
                  <c:v>7490</c:v>
                </c:pt>
              </c:numCache>
            </c:numRef>
          </c:yVal>
          <c:smooth val="0"/>
        </c:ser>
        <c:dLbls>
          <c:showLegendKey val="0"/>
          <c:showVal val="0"/>
          <c:showCatName val="0"/>
          <c:showSerName val="0"/>
          <c:showPercent val="0"/>
          <c:showBubbleSize val="0"/>
        </c:dLbls>
        <c:axId val="206508416"/>
        <c:axId val="206508024"/>
      </c:scatterChart>
      <c:valAx>
        <c:axId val="206507240"/>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507632"/>
        <c:crosses val="autoZero"/>
        <c:crossBetween val="midCat"/>
      </c:valAx>
      <c:valAx>
        <c:axId val="206507632"/>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Total Dissolved</a:t>
                </a:r>
                <a:r>
                  <a:rPr lang="en-US" sz="2400" baseline="0"/>
                  <a:t> Gas (%)</a:t>
                </a:r>
                <a:endParaRPr lang="en-US" sz="2400"/>
              </a:p>
            </c:rich>
          </c:tx>
          <c:layout>
            <c:manualLayout>
              <c:xMode val="edge"/>
              <c:yMode val="edge"/>
              <c:x val="0"/>
              <c:y val="0.255107767144787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507240"/>
        <c:crosses val="autoZero"/>
        <c:crossBetween val="midCat"/>
      </c:valAx>
      <c:valAx>
        <c:axId val="206508024"/>
        <c:scaling>
          <c:orientation val="minMax"/>
        </c:scaling>
        <c:delete val="0"/>
        <c:axPos val="r"/>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Spill Discharge (cfs)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508416"/>
        <c:crosses val="max"/>
        <c:crossBetween val="midCat"/>
      </c:valAx>
      <c:valAx>
        <c:axId val="206508416"/>
        <c:scaling>
          <c:orientation val="minMax"/>
        </c:scaling>
        <c:delete val="1"/>
        <c:axPos val="b"/>
        <c:numFmt formatCode="d\-mmm" sourceLinked="1"/>
        <c:majorTickMark val="out"/>
        <c:minorTickMark val="none"/>
        <c:tickLblPos val="nextTo"/>
        <c:crossAx val="206508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0.38287</cdr:x>
      <cdr:y>0.70394</cdr:y>
    </cdr:from>
    <cdr:to>
      <cdr:x>0.52963</cdr:x>
      <cdr:y>0.81183</cdr:y>
    </cdr:to>
    <cdr:sp macro="" textlink="">
      <cdr:nvSpPr>
        <cdr:cNvPr id="2" name="TextBox 1"/>
        <cdr:cNvSpPr txBox="1"/>
      </cdr:nvSpPr>
      <cdr:spPr>
        <a:xfrm xmlns:a="http://schemas.openxmlformats.org/drawingml/2006/main">
          <a:off x="4278918" y="3321220"/>
          <a:ext cx="1640264" cy="509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Minto</a:t>
          </a:r>
          <a:endParaRPr lang="en-US" sz="2000" dirty="0"/>
        </a:p>
      </cdr:txBody>
    </cdr:sp>
  </cdr:relSizeAnchor>
  <cdr:relSizeAnchor xmlns:cdr="http://schemas.openxmlformats.org/drawingml/2006/chartDrawing">
    <cdr:from>
      <cdr:x>0.21388</cdr:x>
      <cdr:y>0.23718</cdr:y>
    </cdr:from>
    <cdr:to>
      <cdr:x>0.36064</cdr:x>
      <cdr:y>0.34507</cdr:y>
    </cdr:to>
    <cdr:sp macro="" textlink="">
      <cdr:nvSpPr>
        <cdr:cNvPr id="3" name="TextBox 1"/>
        <cdr:cNvSpPr txBox="1"/>
      </cdr:nvSpPr>
      <cdr:spPr>
        <a:xfrm xmlns:a="http://schemas.openxmlformats.org/drawingml/2006/main">
          <a:off x="2390303" y="1119014"/>
          <a:ext cx="1640264" cy="509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Niagara</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4" tIns="46577" rIns="93154" bIns="4657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4" tIns="46577" rIns="93154" bIns="46577" rtlCol="0"/>
          <a:lstStyle>
            <a:lvl1pPr algn="r">
              <a:defRPr sz="1200"/>
            </a:lvl1pPr>
          </a:lstStyle>
          <a:p>
            <a:fld id="{0C953B36-61FE-44DF-96B5-4B2B9D66F47C}" type="datetimeFigureOut">
              <a:rPr lang="en-US" smtClean="0"/>
              <a:pPr/>
              <a:t>9/12/2017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4" tIns="46577" rIns="93154"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4" tIns="46577" rIns="93154" bIns="46577" rtlCol="0" anchor="b"/>
          <a:lstStyle>
            <a:lvl1pPr algn="r">
              <a:defRPr sz="1200"/>
            </a:lvl1pPr>
          </a:lstStyle>
          <a:p>
            <a:fld id="{0DFBBE6D-6D8B-4904-A720-30DED72FFF37}" type="slidenum">
              <a:rPr lang="en-US" smtClean="0"/>
              <a:pPr/>
              <a:t>‹#›</a:t>
            </a:fld>
            <a:endParaRPr lang="en-US" dirty="0"/>
          </a:p>
        </p:txBody>
      </p:sp>
    </p:spTree>
    <p:extLst>
      <p:ext uri="{BB962C8B-B14F-4D97-AF65-F5344CB8AC3E}">
        <p14:creationId xmlns:p14="http://schemas.microsoft.com/office/powerpoint/2010/main" val="3295907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4" tIns="46577" rIns="93154" bIns="4657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4" tIns="46577" rIns="93154" bIns="46577" rtlCol="0"/>
          <a:lstStyle>
            <a:lvl1pPr algn="r">
              <a:defRPr sz="1200"/>
            </a:lvl1pPr>
          </a:lstStyle>
          <a:p>
            <a:fld id="{C04728E6-AD04-44CB-8CED-AAB2465D099D}" type="datetimeFigureOut">
              <a:rPr lang="en-US" smtClean="0"/>
              <a:pPr/>
              <a:t>9/12/2017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4" tIns="46577" rIns="93154" bIns="4657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4" tIns="46577" rIns="93154" bIns="465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4" tIns="46577" rIns="93154"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4" tIns="46577" rIns="93154" bIns="46577" rtlCol="0" anchor="b"/>
          <a:lstStyle>
            <a:lvl1pPr algn="r">
              <a:defRPr sz="1200"/>
            </a:lvl1pPr>
          </a:lstStyle>
          <a:p>
            <a:fld id="{C13EF162-95D0-42FB-9D8D-7153835C2BD8}" type="slidenum">
              <a:rPr lang="en-US" smtClean="0"/>
              <a:pPr/>
              <a:t>‹#›</a:t>
            </a:fld>
            <a:endParaRPr lang="en-US" dirty="0"/>
          </a:p>
        </p:txBody>
      </p:sp>
    </p:spTree>
    <p:extLst>
      <p:ext uri="{BB962C8B-B14F-4D97-AF65-F5344CB8AC3E}">
        <p14:creationId xmlns:p14="http://schemas.microsoft.com/office/powerpoint/2010/main" val="263587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Fish impacts, incorporate changes into WFOP</a:t>
            </a:r>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pPr/>
              <a:t>3</a:t>
            </a:fld>
            <a:endParaRPr lang="en-US" dirty="0"/>
          </a:p>
        </p:txBody>
      </p:sp>
    </p:spTree>
    <p:extLst>
      <p:ext uri="{BB962C8B-B14F-4D97-AF65-F5344CB8AC3E}">
        <p14:creationId xmlns:p14="http://schemas.microsoft.com/office/powerpoint/2010/main" val="255976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abundant water year</a:t>
            </a:r>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pPr/>
              <a:t>4</a:t>
            </a:fld>
            <a:endParaRPr lang="en-US" dirty="0"/>
          </a:p>
        </p:txBody>
      </p:sp>
    </p:spTree>
    <p:extLst>
      <p:ext uri="{BB962C8B-B14F-4D97-AF65-F5344CB8AC3E}">
        <p14:creationId xmlns:p14="http://schemas.microsoft.com/office/powerpoint/2010/main" val="134313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Causes</a:t>
            </a:r>
            <a:r>
              <a:rPr lang="en-US" baseline="0" dirty="0" smtClean="0"/>
              <a:t>: spill (flood operations, turbine </a:t>
            </a:r>
            <a:r>
              <a:rPr lang="en-US" baseline="0" dirty="0" smtClean="0"/>
              <a:t>maintenance)</a:t>
            </a:r>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pPr/>
              <a:t>6</a:t>
            </a:fld>
            <a:endParaRPr lang="en-US" dirty="0"/>
          </a:p>
        </p:txBody>
      </p:sp>
    </p:spTree>
    <p:extLst>
      <p:ext uri="{BB962C8B-B14F-4D97-AF65-F5344CB8AC3E}">
        <p14:creationId xmlns:p14="http://schemas.microsoft.com/office/powerpoint/2010/main" val="340547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things we can do</a:t>
            </a:r>
            <a:r>
              <a:rPr lang="en-US" baseline="0" dirty="0" smtClean="0"/>
              <a:t> - </a:t>
            </a:r>
            <a:r>
              <a:rPr lang="en-US" baseline="0" dirty="0" err="1" smtClean="0"/>
              <a:t>Discussion</a:t>
            </a:r>
            <a:r>
              <a:rPr lang="en-US" dirty="0" err="1" smtClean="0"/>
              <a:t>What</a:t>
            </a:r>
            <a:r>
              <a:rPr lang="en-US" dirty="0" smtClean="0"/>
              <a:t> is habitat</a:t>
            </a:r>
            <a:r>
              <a:rPr lang="en-US" baseline="0" dirty="0" smtClean="0"/>
              <a:t> like in the reach from Big Cliff to Minto</a:t>
            </a:r>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pPr/>
              <a:t>12</a:t>
            </a:fld>
            <a:endParaRPr lang="en-US" dirty="0"/>
          </a:p>
        </p:txBody>
      </p:sp>
    </p:spTree>
    <p:extLst>
      <p:ext uri="{BB962C8B-B14F-4D97-AF65-F5344CB8AC3E}">
        <p14:creationId xmlns:p14="http://schemas.microsoft.com/office/powerpoint/2010/main" val="120501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pPr/>
              <a:t>15</a:t>
            </a:fld>
            <a:endParaRPr lang="en-US" dirty="0"/>
          </a:p>
        </p:txBody>
      </p:sp>
    </p:spTree>
    <p:extLst>
      <p:ext uri="{BB962C8B-B14F-4D97-AF65-F5344CB8AC3E}">
        <p14:creationId xmlns:p14="http://schemas.microsoft.com/office/powerpoint/2010/main" val="18715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add no TDG periods so we can incorporate other actions that cause spill (surveys)</a:t>
            </a:r>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pPr/>
              <a:t>16</a:t>
            </a:fld>
            <a:endParaRPr lang="en-US" dirty="0"/>
          </a:p>
        </p:txBody>
      </p:sp>
    </p:spTree>
    <p:extLst>
      <p:ext uri="{BB962C8B-B14F-4D97-AF65-F5344CB8AC3E}">
        <p14:creationId xmlns:p14="http://schemas.microsoft.com/office/powerpoint/2010/main" val="392195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dirty="0"/>
          </a:p>
        </p:txBody>
      </p:sp>
      <p:sp>
        <p:nvSpPr>
          <p:cNvPr id="7" name="Rounded Rectangle 6"/>
          <p:cNvSpPr/>
          <p:nvPr/>
        </p:nvSpPr>
        <p:spPr>
          <a:xfrm>
            <a:off x="270273" y="165788"/>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10" name="Title 5"/>
          <p:cNvSpPr>
            <a:spLocks noGrp="1"/>
          </p:cNvSpPr>
          <p:nvPr>
            <p:ph type="title"/>
          </p:nvPr>
        </p:nvSpPr>
        <p:spPr>
          <a:xfrm>
            <a:off x="609601" y="419100"/>
            <a:ext cx="10966883" cy="2552700"/>
          </a:xfrm>
        </p:spPr>
        <p:txBody>
          <a:bodyPr/>
          <a:lstStyle/>
          <a:p>
            <a:r>
              <a:rPr lang="en-US" smtClean="0"/>
              <a:t>Click to edit Master title style</a:t>
            </a:r>
            <a:endParaRPr lang="en-US"/>
          </a:p>
        </p:txBody>
      </p:sp>
    </p:spTree>
    <p:extLst>
      <p:ext uri="{BB962C8B-B14F-4D97-AF65-F5344CB8AC3E}">
        <p14:creationId xmlns:p14="http://schemas.microsoft.com/office/powerpoint/2010/main" val="15227928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dirty="0"/>
          </a:p>
        </p:txBody>
      </p:sp>
      <p:sp>
        <p:nvSpPr>
          <p:cNvPr id="7" name="Rounded Rectangle 6"/>
          <p:cNvSpPr/>
          <p:nvPr/>
        </p:nvSpPr>
        <p:spPr>
          <a:xfrm>
            <a:off x="270273" y="165788"/>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10" name="Title 5"/>
          <p:cNvSpPr>
            <a:spLocks noGrp="1"/>
          </p:cNvSpPr>
          <p:nvPr>
            <p:ph type="title"/>
          </p:nvPr>
        </p:nvSpPr>
        <p:spPr>
          <a:xfrm>
            <a:off x="609601" y="419100"/>
            <a:ext cx="10966883" cy="2552700"/>
          </a:xfrm>
        </p:spPr>
        <p:txBody>
          <a:bodyPr/>
          <a:lstStyle/>
          <a:p>
            <a:r>
              <a:rPr lang="en-US" smtClean="0"/>
              <a:t>Click to edit Master title style</a:t>
            </a:r>
            <a:endParaRPr lang="en-US"/>
          </a:p>
        </p:txBody>
      </p:sp>
    </p:spTree>
    <p:extLst>
      <p:ext uri="{BB962C8B-B14F-4D97-AF65-F5344CB8AC3E}">
        <p14:creationId xmlns:p14="http://schemas.microsoft.com/office/powerpoint/2010/main" val="183460244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dirty="0"/>
          </a:p>
        </p:txBody>
      </p:sp>
      <p:sp>
        <p:nvSpPr>
          <p:cNvPr id="7" name="Rounded Rectangle 6"/>
          <p:cNvSpPr/>
          <p:nvPr/>
        </p:nvSpPr>
        <p:spPr>
          <a:xfrm>
            <a:off x="270273" y="165788"/>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userDrawn="1"/>
        </p:nvSpPr>
        <p:spPr>
          <a:xfrm>
            <a:off x="270273" y="161934"/>
            <a:ext cx="116613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a:lstStyle>
            <a:lvl1pPr>
              <a:defRPr>
                <a:ln>
                  <a:solidFill>
                    <a:schemeClr val="tx2"/>
                  </a:solidFill>
                </a:ln>
              </a:defRPr>
            </a:lvl1pPr>
          </a:lstStyle>
          <a:p>
            <a:r>
              <a:rPr lang="en-US" smtClean="0"/>
              <a:t>Click icon to add picture</a:t>
            </a:r>
            <a:endParaRPr lang="en-US"/>
          </a:p>
        </p:txBody>
      </p:sp>
    </p:spTree>
    <p:extLst>
      <p:ext uri="{BB962C8B-B14F-4D97-AF65-F5344CB8AC3E}">
        <p14:creationId xmlns:p14="http://schemas.microsoft.com/office/powerpoint/2010/main" val="101863799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sz="2400"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24102906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2453171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1600">
                <a:solidFill>
                  <a:schemeClr val="tx1">
                    <a:lumMod val="75000"/>
                    <a:lumOff val="25000"/>
                  </a:schemeClr>
                </a:solidFill>
              </a:defRPr>
            </a:lvl1pPr>
            <a:lvl2pPr>
              <a:defRPr sz="1600">
                <a:solidFill>
                  <a:schemeClr val="tx1">
                    <a:lumMod val="75000"/>
                    <a:lumOff val="25000"/>
                  </a:schemeClr>
                </a:solidFill>
              </a:defRPr>
            </a:lvl2pPr>
            <a:lvl3pPr>
              <a:defRPr sz="14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4592576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2917917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White)">
    <p:bg>
      <p:bgPr>
        <a:solidFill>
          <a:schemeClr val="tx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789886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Dark Gray)">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solidFill>
                  <a:schemeClr val="tx2">
                    <a:lumMod val="85000"/>
                  </a:schemeClr>
                </a:solidFill>
              </a:defRPr>
            </a:lvl1p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843403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0D0E9D3B-CB56-40AE-B0A9-8DA5E1AEFDB7}" type="slidenum">
              <a:rPr lang="en-US" smtClean="0"/>
              <a:pPr/>
              <a:t>‹#›</a:t>
            </a:fld>
            <a:endParaRPr lang="en-US" dirty="0"/>
          </a:p>
        </p:txBody>
      </p:sp>
    </p:spTree>
    <p:extLst>
      <p:ext uri="{BB962C8B-B14F-4D97-AF65-F5344CB8AC3E}">
        <p14:creationId xmlns:p14="http://schemas.microsoft.com/office/powerpoint/2010/main" val="1396407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1.xml"/><Relationship Id="rId7"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tif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2.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a:blip r:embed="rId4"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6349" y="0"/>
            <a:ext cx="12185651" cy="68580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11017" y="5655966"/>
            <a:ext cx="828311" cy="1054717"/>
          </a:xfrm>
          <a:prstGeom prst="rect">
            <a:avLst/>
          </a:prstGeom>
        </p:spPr>
      </p:pic>
      <p:sp>
        <p:nvSpPr>
          <p:cNvPr id="15" name="Slide Number Placeholder 5"/>
          <p:cNvSpPr>
            <a:spLocks noGrp="1"/>
          </p:cNvSpPr>
          <p:nvPr>
            <p:ph type="sldNum" sz="quarter" idx="4"/>
          </p:nvPr>
        </p:nvSpPr>
        <p:spPr>
          <a:xfrm>
            <a:off x="5446186" y="6356359"/>
            <a:ext cx="977900" cy="365125"/>
          </a:xfrm>
          <a:prstGeom prst="rect">
            <a:avLst/>
          </a:prstGeom>
        </p:spPr>
        <p:txBody>
          <a:bodyPr anchor="ctr"/>
          <a:lstStyle>
            <a:lvl1pPr algn="ctr">
              <a:defRPr sz="563">
                <a:solidFill>
                  <a:schemeClr val="bg1"/>
                </a:solidFill>
              </a:defRPr>
            </a:lvl1pPr>
          </a:lstStyle>
          <a:p>
            <a:fld id="{53DD4697-2CFA-4649-AD6E-2F56B6CE693C}" type="slidenum">
              <a:rPr lang="en-US" smtClean="0"/>
              <a:pPr/>
              <a:t>‹#›</a:t>
            </a:fld>
            <a:endParaRPr lang="en-US" dirty="0"/>
          </a:p>
        </p:txBody>
      </p:sp>
      <p:sp>
        <p:nvSpPr>
          <p:cNvPr id="18" name="Title Placeholder 17"/>
          <p:cNvSpPr>
            <a:spLocks noGrp="1"/>
          </p:cNvSpPr>
          <p:nvPr>
            <p:ph type="title"/>
          </p:nvPr>
        </p:nvSpPr>
        <p:spPr>
          <a:xfrm>
            <a:off x="609601" y="419100"/>
            <a:ext cx="10966883"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609601" y="3200400"/>
            <a:ext cx="10966883"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5" name="Rectangle 2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217</a:t>
            </a:r>
          </a:p>
          <a:p>
            <a:pPr algn="ctr">
              <a:defRPr/>
            </a:pPr>
            <a:r>
              <a:rPr lang="en-US" sz="563" dirty="0" smtClean="0">
                <a:solidFill>
                  <a:schemeClr val="tx1"/>
                </a:solidFill>
              </a:rPr>
              <a:t>217</a:t>
            </a:r>
          </a:p>
          <a:p>
            <a:pPr algn="ctr">
              <a:defRPr/>
            </a:pPr>
            <a:r>
              <a:rPr lang="en-US" sz="563" dirty="0" smtClean="0">
                <a:solidFill>
                  <a:schemeClr val="tx1"/>
                </a:solidFill>
              </a:rPr>
              <a:t>217</a:t>
            </a:r>
            <a:endParaRPr lang="en-US" sz="563" dirty="0">
              <a:solidFill>
                <a:schemeClr val="tx1"/>
              </a:solidFill>
            </a:endParaRPr>
          </a:p>
        </p:txBody>
      </p:sp>
      <p:sp>
        <p:nvSpPr>
          <p:cNvPr id="26" name="Rectangle 2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200</a:t>
            </a:r>
          </a:p>
          <a:p>
            <a:pPr algn="ctr">
              <a:defRPr/>
            </a:pPr>
            <a:r>
              <a:rPr lang="en-US" sz="563" dirty="0" smtClean="0">
                <a:solidFill>
                  <a:schemeClr val="tx1"/>
                </a:solidFill>
              </a:rPr>
              <a:t>200</a:t>
            </a:r>
          </a:p>
          <a:p>
            <a:pPr algn="ctr">
              <a:defRPr/>
            </a:pPr>
            <a:r>
              <a:rPr lang="en-US" sz="563" dirty="0" smtClean="0">
                <a:solidFill>
                  <a:schemeClr val="tx1"/>
                </a:solidFill>
              </a:rPr>
              <a:t>200</a:t>
            </a:r>
            <a:endParaRPr lang="en-US" sz="563" dirty="0">
              <a:solidFill>
                <a:schemeClr val="tx1"/>
              </a:solidFill>
            </a:endParaRPr>
          </a:p>
        </p:txBody>
      </p:sp>
      <p:sp>
        <p:nvSpPr>
          <p:cNvPr id="27" name="Rectangle 2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255</a:t>
            </a:r>
          </a:p>
          <a:p>
            <a:pPr algn="ctr">
              <a:defRPr/>
            </a:pPr>
            <a:r>
              <a:rPr lang="en-US" sz="563" dirty="0" smtClean="0">
                <a:solidFill>
                  <a:schemeClr val="tx1"/>
                </a:solidFill>
              </a:rPr>
              <a:t>255</a:t>
            </a:r>
          </a:p>
          <a:p>
            <a:pPr algn="ctr">
              <a:defRPr/>
            </a:pPr>
            <a:r>
              <a:rPr lang="en-US" sz="563" dirty="0" smtClean="0">
                <a:solidFill>
                  <a:schemeClr val="tx1"/>
                </a:solidFill>
              </a:rPr>
              <a:t>255</a:t>
            </a:r>
            <a:endParaRPr lang="en-US" sz="563" dirty="0">
              <a:solidFill>
                <a:schemeClr val="tx1"/>
              </a:solidFill>
            </a:endParaRPr>
          </a:p>
        </p:txBody>
      </p:sp>
      <p:sp>
        <p:nvSpPr>
          <p:cNvPr id="28" name="Rectangle 2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0</a:t>
            </a:r>
          </a:p>
          <a:p>
            <a:pPr algn="ctr">
              <a:defRPr/>
            </a:pPr>
            <a:r>
              <a:rPr lang="en-US" sz="563" dirty="0" smtClean="0">
                <a:solidFill>
                  <a:schemeClr val="bg1"/>
                </a:solidFill>
              </a:rPr>
              <a:t>0</a:t>
            </a:r>
          </a:p>
          <a:p>
            <a:pPr algn="ctr">
              <a:defRPr/>
            </a:pPr>
            <a:r>
              <a:rPr lang="en-US" sz="563" dirty="0">
                <a:solidFill>
                  <a:schemeClr val="bg1"/>
                </a:solidFill>
              </a:rPr>
              <a:t>0</a:t>
            </a:r>
          </a:p>
        </p:txBody>
      </p:sp>
      <p:sp>
        <p:nvSpPr>
          <p:cNvPr id="29" name="Rectangle 2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163</a:t>
            </a:r>
          </a:p>
          <a:p>
            <a:pPr algn="ctr">
              <a:defRPr/>
            </a:pPr>
            <a:r>
              <a:rPr lang="en-US" sz="563" dirty="0" smtClean="0">
                <a:solidFill>
                  <a:schemeClr val="tx1"/>
                </a:solidFill>
              </a:rPr>
              <a:t>163</a:t>
            </a:r>
          </a:p>
          <a:p>
            <a:pPr algn="ctr">
              <a:defRPr/>
            </a:pPr>
            <a:r>
              <a:rPr lang="en-US" sz="563" dirty="0" smtClean="0">
                <a:solidFill>
                  <a:schemeClr val="tx1"/>
                </a:solidFill>
              </a:rPr>
              <a:t>163</a:t>
            </a:r>
            <a:endParaRPr lang="en-US" sz="563" dirty="0">
              <a:solidFill>
                <a:schemeClr val="tx1"/>
              </a:solidFill>
            </a:endParaRPr>
          </a:p>
        </p:txBody>
      </p:sp>
      <p:sp>
        <p:nvSpPr>
          <p:cNvPr id="30" name="Rectangle 2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131</a:t>
            </a:r>
          </a:p>
          <a:p>
            <a:pPr algn="ctr">
              <a:defRPr/>
            </a:pPr>
            <a:r>
              <a:rPr lang="en-US" sz="563" dirty="0" smtClean="0">
                <a:solidFill>
                  <a:schemeClr val="bg1"/>
                </a:solidFill>
              </a:rPr>
              <a:t>132</a:t>
            </a:r>
          </a:p>
          <a:p>
            <a:pPr algn="ctr">
              <a:defRPr/>
            </a:pPr>
            <a:r>
              <a:rPr lang="en-US" sz="563" dirty="0" smtClean="0">
                <a:solidFill>
                  <a:schemeClr val="bg1"/>
                </a:solidFill>
              </a:rPr>
              <a:t>122</a:t>
            </a:r>
            <a:endParaRPr lang="en-US" sz="563" dirty="0">
              <a:solidFill>
                <a:schemeClr val="bg1"/>
              </a:solidFill>
            </a:endParaRPr>
          </a:p>
        </p:txBody>
      </p:sp>
      <p:sp>
        <p:nvSpPr>
          <p:cNvPr id="31" name="Rectangle 30"/>
          <p:cNvSpPr/>
          <p:nvPr/>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239</a:t>
            </a:r>
          </a:p>
          <a:p>
            <a:pPr algn="ctr">
              <a:defRPr/>
            </a:pPr>
            <a:r>
              <a:rPr lang="en-US" sz="563" dirty="0" smtClean="0">
                <a:solidFill>
                  <a:schemeClr val="tx1"/>
                </a:solidFill>
              </a:rPr>
              <a:t>65</a:t>
            </a:r>
          </a:p>
          <a:p>
            <a:pPr algn="ctr">
              <a:defRPr/>
            </a:pPr>
            <a:r>
              <a:rPr lang="en-US" sz="563" dirty="0" smtClean="0">
                <a:solidFill>
                  <a:schemeClr val="tx1"/>
                </a:solidFill>
              </a:rPr>
              <a:t>53</a:t>
            </a:r>
            <a:endParaRPr lang="en-US" sz="563" dirty="0">
              <a:solidFill>
                <a:schemeClr val="tx1"/>
              </a:solidFill>
            </a:endParaRPr>
          </a:p>
        </p:txBody>
      </p:sp>
      <p:sp>
        <p:nvSpPr>
          <p:cNvPr id="32" name="Rectangle 3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110</a:t>
            </a:r>
          </a:p>
          <a:p>
            <a:pPr algn="ctr">
              <a:defRPr/>
            </a:pPr>
            <a:r>
              <a:rPr lang="en-US" sz="563" dirty="0" smtClean="0">
                <a:solidFill>
                  <a:schemeClr val="tx1"/>
                </a:solidFill>
              </a:rPr>
              <a:t>135</a:t>
            </a:r>
          </a:p>
          <a:p>
            <a:pPr algn="ctr">
              <a:defRPr/>
            </a:pPr>
            <a:r>
              <a:rPr lang="en-US" sz="563" dirty="0" smtClean="0">
                <a:solidFill>
                  <a:schemeClr val="tx1"/>
                </a:solidFill>
              </a:rPr>
              <a:t>120</a:t>
            </a:r>
            <a:endParaRPr lang="en-US" sz="563" dirty="0">
              <a:solidFill>
                <a:schemeClr val="tx1"/>
              </a:solidFill>
            </a:endParaRPr>
          </a:p>
        </p:txBody>
      </p:sp>
      <p:sp>
        <p:nvSpPr>
          <p:cNvPr id="33" name="Rectangle 3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112</a:t>
            </a:r>
          </a:p>
          <a:p>
            <a:pPr algn="ctr">
              <a:defRPr/>
            </a:pPr>
            <a:r>
              <a:rPr lang="en-US" sz="563" dirty="0" smtClean="0">
                <a:solidFill>
                  <a:schemeClr val="tx1"/>
                </a:solidFill>
              </a:rPr>
              <a:t>92</a:t>
            </a:r>
          </a:p>
          <a:p>
            <a:pPr algn="ctr">
              <a:defRPr/>
            </a:pPr>
            <a:r>
              <a:rPr lang="en-US" sz="563" dirty="0" smtClean="0">
                <a:solidFill>
                  <a:schemeClr val="tx1"/>
                </a:solidFill>
              </a:rPr>
              <a:t>56</a:t>
            </a:r>
            <a:endParaRPr lang="en-US" sz="563" dirty="0">
              <a:solidFill>
                <a:schemeClr val="tx1"/>
              </a:solidFill>
            </a:endParaRPr>
          </a:p>
        </p:txBody>
      </p:sp>
      <p:sp>
        <p:nvSpPr>
          <p:cNvPr id="34" name="Rectangle 3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62</a:t>
            </a:r>
          </a:p>
          <a:p>
            <a:pPr algn="ctr">
              <a:defRPr/>
            </a:pPr>
            <a:r>
              <a:rPr lang="en-US" sz="563" dirty="0" smtClean="0">
                <a:solidFill>
                  <a:schemeClr val="tx1"/>
                </a:solidFill>
              </a:rPr>
              <a:t>102</a:t>
            </a:r>
          </a:p>
          <a:p>
            <a:pPr algn="ctr">
              <a:defRPr/>
            </a:pPr>
            <a:r>
              <a:rPr lang="en-US" sz="563" dirty="0" smtClean="0">
                <a:solidFill>
                  <a:schemeClr val="tx1"/>
                </a:solidFill>
              </a:rPr>
              <a:t>130</a:t>
            </a:r>
            <a:endParaRPr lang="en-US" sz="563" dirty="0">
              <a:solidFill>
                <a:schemeClr val="tx1"/>
              </a:solidFill>
            </a:endParaRPr>
          </a:p>
        </p:txBody>
      </p:sp>
      <p:sp>
        <p:nvSpPr>
          <p:cNvPr id="35" name="Rectangle 3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102</a:t>
            </a:r>
          </a:p>
          <a:p>
            <a:pPr algn="ctr">
              <a:defRPr/>
            </a:pPr>
            <a:r>
              <a:rPr lang="en-US" sz="563" dirty="0" smtClean="0">
                <a:solidFill>
                  <a:schemeClr val="bg1"/>
                </a:solidFill>
              </a:rPr>
              <a:t>56</a:t>
            </a:r>
          </a:p>
          <a:p>
            <a:pPr algn="ctr">
              <a:defRPr/>
            </a:pPr>
            <a:r>
              <a:rPr lang="en-US" sz="563" dirty="0" smtClean="0">
                <a:solidFill>
                  <a:schemeClr val="bg1"/>
                </a:solidFill>
              </a:rPr>
              <a:t>48</a:t>
            </a:r>
            <a:endParaRPr lang="en-US" sz="563" dirty="0">
              <a:solidFill>
                <a:schemeClr val="bg1"/>
              </a:solidFill>
            </a:endParaRPr>
          </a:p>
        </p:txBody>
      </p:sp>
      <p:sp>
        <p:nvSpPr>
          <p:cNvPr id="36" name="Rectangle 3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130</a:t>
            </a:r>
          </a:p>
          <a:p>
            <a:pPr algn="ctr">
              <a:defRPr/>
            </a:pPr>
            <a:r>
              <a:rPr lang="en-US" sz="563" dirty="0" smtClean="0">
                <a:solidFill>
                  <a:schemeClr val="tx1"/>
                </a:solidFill>
              </a:rPr>
              <a:t>120</a:t>
            </a:r>
          </a:p>
          <a:p>
            <a:pPr algn="ctr">
              <a:defRPr/>
            </a:pPr>
            <a:r>
              <a:rPr lang="en-US" sz="563" dirty="0" smtClean="0">
                <a:solidFill>
                  <a:schemeClr val="tx1"/>
                </a:solidFill>
              </a:rPr>
              <a:t>111</a:t>
            </a:r>
            <a:endParaRPr lang="en-US" sz="563" dirty="0">
              <a:solidFill>
                <a:schemeClr val="tx1"/>
              </a:solidFill>
            </a:endParaRPr>
          </a:p>
        </p:txBody>
      </p:sp>
      <p:sp>
        <p:nvSpPr>
          <p:cNvPr id="37" name="Rectangle 3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237</a:t>
            </a:r>
          </a:p>
          <a:p>
            <a:pPr algn="ctr">
              <a:defRPr/>
            </a:pPr>
            <a:r>
              <a:rPr lang="en-US" sz="563" dirty="0" smtClean="0">
                <a:solidFill>
                  <a:schemeClr val="tx1"/>
                </a:solidFill>
              </a:rPr>
              <a:t>237</a:t>
            </a:r>
          </a:p>
          <a:p>
            <a:pPr algn="ctr">
              <a:defRPr/>
            </a:pPr>
            <a:r>
              <a:rPr lang="en-US" sz="563" dirty="0" smtClean="0">
                <a:solidFill>
                  <a:schemeClr val="tx1"/>
                </a:solidFill>
              </a:rPr>
              <a:t>237</a:t>
            </a:r>
            <a:endParaRPr lang="en-US" sz="563" dirty="0">
              <a:solidFill>
                <a:schemeClr val="tx1"/>
              </a:solidFill>
            </a:endParaRPr>
          </a:p>
        </p:txBody>
      </p:sp>
      <p:sp>
        <p:nvSpPr>
          <p:cNvPr id="54" name="Rectangle 53"/>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80</a:t>
            </a:r>
          </a:p>
          <a:p>
            <a:pPr algn="ctr">
              <a:defRPr/>
            </a:pPr>
            <a:r>
              <a:rPr lang="en-US" sz="563" dirty="0" smtClean="0">
                <a:solidFill>
                  <a:schemeClr val="tx1"/>
                </a:solidFill>
              </a:rPr>
              <a:t>119</a:t>
            </a:r>
          </a:p>
          <a:p>
            <a:pPr algn="ctr">
              <a:defRPr/>
            </a:pPr>
            <a:r>
              <a:rPr lang="en-US" sz="563" dirty="0" smtClean="0">
                <a:solidFill>
                  <a:schemeClr val="tx1"/>
                </a:solidFill>
              </a:rPr>
              <a:t>27</a:t>
            </a:r>
            <a:endParaRPr lang="en-US" sz="563" dirty="0">
              <a:solidFill>
                <a:schemeClr val="tx1"/>
              </a:solidFill>
            </a:endParaRPr>
          </a:p>
        </p:txBody>
      </p:sp>
      <p:sp>
        <p:nvSpPr>
          <p:cNvPr id="55" name="Rectangle 54"/>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tx1"/>
                </a:solidFill>
              </a:rPr>
              <a:t>252</a:t>
            </a:r>
          </a:p>
          <a:p>
            <a:pPr algn="ctr">
              <a:defRPr/>
            </a:pPr>
            <a:r>
              <a:rPr lang="en-US" sz="563" dirty="0" smtClean="0">
                <a:solidFill>
                  <a:schemeClr val="tx1"/>
                </a:solidFill>
              </a:rPr>
              <a:t>174</a:t>
            </a:r>
          </a:p>
          <a:p>
            <a:pPr algn="ctr">
              <a:defRPr/>
            </a:pPr>
            <a:r>
              <a:rPr lang="en-US" sz="563" dirty="0" smtClean="0">
                <a:solidFill>
                  <a:schemeClr val="tx1"/>
                </a:solidFill>
              </a:rPr>
              <a:t>.59</a:t>
            </a:r>
            <a:endParaRPr lang="en-US" sz="563" dirty="0">
              <a:solidFill>
                <a:schemeClr val="tx1"/>
              </a:solidFill>
            </a:endParaRPr>
          </a:p>
        </p:txBody>
      </p:sp>
      <p:pic>
        <p:nvPicPr>
          <p:cNvPr id="58" name="Picture 6"/>
          <p:cNvPicPr>
            <a:picLocks noChangeAspect="1"/>
          </p:cNvPicPr>
          <p:nvPr/>
        </p:nvPicPr>
        <p:blipFill>
          <a:blip r:embed="rId6"/>
          <a:srcRect/>
          <a:stretch>
            <a:fillRect/>
          </a:stretch>
        </p:blipFill>
        <p:spPr bwMode="auto">
          <a:xfrm>
            <a:off x="6079067" y="3416309"/>
            <a:ext cx="25400" cy="3175"/>
          </a:xfrm>
          <a:prstGeom prst="rect">
            <a:avLst/>
          </a:prstGeom>
          <a:noFill/>
          <a:ln w="9525">
            <a:noFill/>
            <a:miter lim="800000"/>
            <a:headEnd/>
            <a:tailEnd/>
          </a:ln>
        </p:spPr>
      </p:pic>
      <p:pic>
        <p:nvPicPr>
          <p:cNvPr id="46" name="Picture 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7309" y="5619575"/>
            <a:ext cx="1385371" cy="1117093"/>
          </a:xfrm>
          <a:prstGeom prst="rect">
            <a:avLst/>
          </a:prstGeom>
        </p:spPr>
      </p:pic>
      <p:sp>
        <p:nvSpPr>
          <p:cNvPr id="38" name="Rectangle 37"/>
          <p:cNvSpPr/>
          <p:nvPr userDrawn="1"/>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dirty="0" smtClean="0">
                <a:solidFill>
                  <a:schemeClr val="bg1"/>
                </a:solidFill>
              </a:rPr>
              <a:t>83</a:t>
            </a:r>
          </a:p>
          <a:p>
            <a:pPr algn="ctr">
              <a:defRPr/>
            </a:pPr>
            <a:r>
              <a:rPr lang="en-US" sz="563" dirty="0" smtClean="0">
                <a:solidFill>
                  <a:schemeClr val="bg1"/>
                </a:solidFill>
              </a:rPr>
              <a:t>36</a:t>
            </a:r>
          </a:p>
          <a:p>
            <a:pPr algn="ctr">
              <a:defRPr/>
            </a:pPr>
            <a:r>
              <a:rPr lang="en-US" sz="563" dirty="0" smtClean="0">
                <a:solidFill>
                  <a:schemeClr val="bg1"/>
                </a:solidFill>
              </a:rPr>
              <a:t>118</a:t>
            </a:r>
            <a:endParaRPr lang="en-US" sz="563" dirty="0">
              <a:solidFill>
                <a:schemeClr val="bg1"/>
              </a:solidFill>
            </a:endParaRPr>
          </a:p>
        </p:txBody>
      </p:sp>
      <p:pic>
        <p:nvPicPr>
          <p:cNvPr id="39" name="Picture 38"/>
          <p:cNvPicPr>
            <a:picLocks noChangeAspect="1"/>
          </p:cNvPicPr>
          <p:nvPr userDrawn="1"/>
        </p:nvPicPr>
        <p:blipFill rotWithShape="1">
          <a:blip r:embed="rId8" cstate="print">
            <a:extLst>
              <a:ext uri="{28A0092B-C50C-407E-A947-70E740481C1C}">
                <a14:useLocalDpi xmlns:a14="http://schemas.microsoft.com/office/drawing/2010/main" val="0"/>
              </a:ext>
            </a:extLst>
          </a:blip>
          <a:srcRect t="85366"/>
          <a:stretch/>
        </p:blipFill>
        <p:spPr>
          <a:xfrm>
            <a:off x="9372600" y="6645349"/>
            <a:ext cx="1191192" cy="159488"/>
          </a:xfrm>
          <a:prstGeom prst="rect">
            <a:avLst/>
          </a:prstGeom>
        </p:spPr>
      </p:pic>
    </p:spTree>
    <p:extLst>
      <p:ext uri="{BB962C8B-B14F-4D97-AF65-F5344CB8AC3E}">
        <p14:creationId xmlns:p14="http://schemas.microsoft.com/office/powerpoint/2010/main" val="210767834"/>
      </p:ext>
    </p:extLst>
  </p:cSld>
  <p:clrMap bg1="lt1" tx1="dk1" bg2="lt2" tx2="dk2" accent1="accent1" accent2="accent2" accent3="accent3" accent4="accent4" accent5="accent5" accent6="accent6" hlink="hlink" folHlink="folHlink"/>
  <p:sldLayoutIdLst>
    <p:sldLayoutId id="2147483720" r:id="rId1"/>
    <p:sldLayoutId id="2147483806" r:id="rId2"/>
  </p:sldLayoutIdLst>
  <p:timing>
    <p:tnLst>
      <p:par>
        <p:cTn id="1" dur="indefinite" restart="never" nodeType="tmRoot"/>
      </p:par>
    </p:tnLst>
  </p:timing>
  <p:hf hdr="0" ftr="0" dt="0"/>
  <p:txStyles>
    <p:titleStyle>
      <a:lvl1pPr algn="l" defTabSz="514350" rtl="0" eaLnBrk="1" latinLnBrk="0" hangingPunct="1">
        <a:lnSpc>
          <a:spcPct val="100000"/>
        </a:lnSpc>
        <a:spcBef>
          <a:spcPct val="0"/>
        </a:spcBef>
        <a:buNone/>
        <a:defRPr sz="30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5ACBF0"/>
          </p15:clr>
        </p15:guide>
        <p15:guide id="2" pos="12971" userDrawn="1">
          <p15:clr>
            <a:srgbClr val="5ACBF0"/>
          </p15:clr>
        </p15:guide>
        <p15:guide id="3" pos="729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10"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ounded Rectangle 10"/>
          <p:cNvSpPr/>
          <p:nvPr/>
        </p:nvSpPr>
        <p:spPr>
          <a:xfrm>
            <a:off x="245542" y="165467"/>
            <a:ext cx="11716335" cy="6545212"/>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3" name="Picture 6"/>
          <p:cNvPicPr>
            <a:picLocks noChangeAspect="1"/>
          </p:cNvPicPr>
          <p:nvPr/>
        </p:nvPicPr>
        <p:blipFill>
          <a:blip r:embed="rId11"/>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11017" y="5655966"/>
            <a:ext cx="828311" cy="1054717"/>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277309" y="5619575"/>
            <a:ext cx="1385371" cy="1117093"/>
          </a:xfrm>
          <a:prstGeom prst="rect">
            <a:avLst/>
          </a:prstGeom>
        </p:spPr>
      </p:pic>
      <p:sp>
        <p:nvSpPr>
          <p:cNvPr id="17" name="Slide Number Placeholder 2"/>
          <p:cNvSpPr>
            <a:spLocks noGrp="1"/>
          </p:cNvSpPr>
          <p:nvPr>
            <p:ph type="sldNum" sz="quarter" idx="4"/>
          </p:nvPr>
        </p:nvSpPr>
        <p:spPr>
          <a:xfrm>
            <a:off x="5446186" y="6425806"/>
            <a:ext cx="977900" cy="241214"/>
          </a:xfrm>
          <a:prstGeom prst="rect">
            <a:avLst/>
          </a:prstGeom>
        </p:spPr>
        <p:txBody>
          <a:bodyPr anchor="ctr"/>
          <a:lstStyle>
            <a:lvl1pPr algn="ctr">
              <a:defRPr sz="563">
                <a:solidFill>
                  <a:schemeClr val="tx1">
                    <a:lumMod val="75000"/>
                    <a:lumOff val="25000"/>
                  </a:schemeClr>
                </a:solidFill>
              </a:defRPr>
            </a:lvl1pPr>
          </a:lstStyle>
          <a:p>
            <a:fld id="{0D0E9D3B-CB56-40AE-B0A9-8DA5E1AEFDB7}" type="slidenum">
              <a:rPr lang="en-US" smtClean="0"/>
              <a:pPr/>
              <a:t>‹#›</a:t>
            </a:fld>
            <a:endParaRPr lang="en-US" dirty="0"/>
          </a:p>
        </p:txBody>
      </p:sp>
      <p:sp>
        <p:nvSpPr>
          <p:cNvPr id="2" name="Rectangle 1"/>
          <p:cNvSpPr/>
          <p:nvPr userDrawn="1"/>
        </p:nvSpPr>
        <p:spPr>
          <a:xfrm>
            <a:off x="9356651" y="5720316"/>
            <a:ext cx="1307805" cy="9569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15659" y="5677786"/>
            <a:ext cx="1092412" cy="999462"/>
          </a:xfrm>
          <a:prstGeom prst="rect">
            <a:avLst/>
          </a:prstGeom>
        </p:spPr>
      </p:pic>
    </p:spTree>
    <p:extLst>
      <p:ext uri="{BB962C8B-B14F-4D97-AF65-F5344CB8AC3E}">
        <p14:creationId xmlns:p14="http://schemas.microsoft.com/office/powerpoint/2010/main" val="48923791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64" r:id="rId4"/>
    <p:sldLayoutId id="2147483769" r:id="rId5"/>
    <p:sldLayoutId id="2147483770" r:id="rId6"/>
    <p:sldLayoutId id="2147483771" r:id="rId7"/>
    <p:sldLayoutId id="2147483807"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881" indent="-192881"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89322" indent="-160735"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51435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771525"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028700" indent="-1285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96" userDrawn="1">
          <p15:clr>
            <a:srgbClr val="5ACBF0"/>
          </p15:clr>
        </p15:guide>
        <p15:guide id="2" pos="12971" userDrawn="1">
          <p15:clr>
            <a:srgbClr val="5ACBF0"/>
          </p15:clr>
        </p15:guide>
        <p15:guide id="3" pos="256"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nwd-wc.usace.army.mil/nwp/teacup/willamette/" TargetMode="External"/><Relationship Id="rId2" Type="http://schemas.openxmlformats.org/officeDocument/2006/relationships/hyperlink" Target="http://nwp-wmlocal2.nwp.usace.army.mil/nwdp/nwp_teacup/www/willamett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nwp-wmlocal2.nwp.usace.army.mil/nwdp/nwp_teacup/www/willamette/bcl.pdf" TargetMode="External"/><Relationship Id="rId2" Type="http://schemas.openxmlformats.org/officeDocument/2006/relationships/hyperlink" Target="http://nwp-wmlocal2.nwp.usace.army.mil/nwdp/nwp_teacup/www/willamette/" TargetMode="External"/><Relationship Id="rId1" Type="http://schemas.openxmlformats.org/officeDocument/2006/relationships/slideLayout" Target="../slideLayouts/slideLayout3.xml"/><Relationship Id="rId4" Type="http://schemas.openxmlformats.org/officeDocument/2006/relationships/hyperlink" Target="http://www.nwd-wc.usace.army.mil/nwp/teacup/willamette/bc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BCL_Spillway_Rating_Table_Oct2012.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a:p>
        </p:txBody>
      </p:sp>
      <p:sp>
        <p:nvSpPr>
          <p:cNvPr id="3" name="Text Placeholder 2"/>
          <p:cNvSpPr>
            <a:spLocks noGrp="1"/>
          </p:cNvSpPr>
          <p:nvPr>
            <p:ph type="body" sz="quarter" idx="12"/>
          </p:nvPr>
        </p:nvSpPr>
        <p:spPr>
          <a:xfrm>
            <a:off x="1049434" y="3213284"/>
            <a:ext cx="4941191" cy="1562099"/>
          </a:xfrm>
        </p:spPr>
        <p:txBody>
          <a:bodyPr>
            <a:normAutofit/>
          </a:bodyPr>
          <a:lstStyle/>
          <a:p>
            <a:r>
              <a:rPr lang="en-US" dirty="0"/>
              <a:t/>
            </a:r>
            <a:br>
              <a:rPr lang="en-US" dirty="0"/>
            </a:br>
            <a:r>
              <a:rPr lang="en-US" dirty="0"/>
              <a:t/>
            </a:r>
            <a:br>
              <a:rPr lang="en-US" dirty="0"/>
            </a:br>
            <a:r>
              <a:rPr lang="en-US" dirty="0" smtClean="0"/>
              <a:t>Total Dissolved Gas Task Group (W-FPOM)</a:t>
            </a:r>
            <a:endParaRPr lang="en-US" dirty="0"/>
          </a:p>
          <a:p>
            <a:r>
              <a:rPr lang="en-US" dirty="0" smtClean="0"/>
              <a:t>13 September 2017</a:t>
            </a:r>
            <a:endParaRPr lang="en-US" dirty="0"/>
          </a:p>
        </p:txBody>
      </p:sp>
      <p:sp>
        <p:nvSpPr>
          <p:cNvPr id="2" name="Title 1"/>
          <p:cNvSpPr>
            <a:spLocks noGrp="1"/>
          </p:cNvSpPr>
          <p:nvPr>
            <p:ph type="title"/>
          </p:nvPr>
        </p:nvSpPr>
        <p:spPr>
          <a:xfrm>
            <a:off x="442174" y="419100"/>
            <a:ext cx="6842759" cy="1421130"/>
          </a:xfrm>
        </p:spPr>
        <p:txBody>
          <a:bodyPr>
            <a:normAutofit fontScale="90000"/>
          </a:bodyPr>
          <a:lstStyle/>
          <a:p>
            <a:pPr algn="ctr"/>
            <a:r>
              <a:rPr lang="en-US" cap="none" dirty="0" smtClean="0"/>
              <a:t>Total Dissolved Gas and Dam Operations</a:t>
            </a:r>
            <a:br>
              <a:rPr lang="en-US" cap="none" dirty="0" smtClean="0"/>
            </a:br>
            <a:r>
              <a:rPr lang="en-US" cap="none" dirty="0"/>
              <a:t/>
            </a:r>
            <a:br>
              <a:rPr lang="en-US" cap="none" dirty="0"/>
            </a:br>
            <a:r>
              <a:rPr lang="en-US" cap="none" dirty="0" smtClean="0"/>
              <a:t>North Santiam River</a:t>
            </a:r>
            <a:r>
              <a:rPr lang="en-US" dirty="0" smtClean="0"/>
              <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921" y="730156"/>
            <a:ext cx="3657600" cy="3657600"/>
          </a:xfrm>
          <a:prstGeom prst="rect">
            <a:avLst/>
          </a:prstGeom>
        </p:spPr>
      </p:pic>
      <p:sp>
        <p:nvSpPr>
          <p:cNvPr id="6" name="Text Placeholder 2"/>
          <p:cNvSpPr txBox="1">
            <a:spLocks/>
          </p:cNvSpPr>
          <p:nvPr/>
        </p:nvSpPr>
        <p:spPr>
          <a:xfrm>
            <a:off x="7486921" y="4387756"/>
            <a:ext cx="1760774" cy="526365"/>
          </a:xfrm>
          <a:prstGeom prst="rect">
            <a:avLst/>
          </a:prstGeom>
        </p:spPr>
        <p:txBody>
          <a:bodyPr vert="horz" lIns="91440" tIns="45720" rIns="91440" bIns="45720" rtlCol="0">
            <a:noAutofit/>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US" sz="1200" dirty="0" smtClean="0"/>
              <a:t>Photo: CRITFC website, Jeffrey Rich</a:t>
            </a:r>
            <a:endParaRPr lang="en-US" sz="1200" dirty="0"/>
          </a:p>
        </p:txBody>
      </p:sp>
    </p:spTree>
    <p:extLst>
      <p:ext uri="{BB962C8B-B14F-4D97-AF65-F5344CB8AC3E}">
        <p14:creationId xmlns:p14="http://schemas.microsoft.com/office/powerpoint/2010/main" val="99836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263"/>
            <a:ext cx="11176000" cy="806451"/>
          </a:xfrm>
        </p:spPr>
        <p:txBody>
          <a:bodyPr/>
          <a:lstStyle/>
          <a:p>
            <a:r>
              <a:rPr lang="en-US" dirty="0" err="1" smtClean="0"/>
              <a:t>ACTions</a:t>
            </a:r>
            <a:endParaRPr lang="en-US" dirty="0"/>
          </a:p>
        </p:txBody>
      </p:sp>
      <p:sp>
        <p:nvSpPr>
          <p:cNvPr id="3" name="Content Placeholder 2"/>
          <p:cNvSpPr>
            <a:spLocks noGrp="1"/>
          </p:cNvSpPr>
          <p:nvPr>
            <p:ph idx="1"/>
          </p:nvPr>
        </p:nvSpPr>
        <p:spPr>
          <a:xfrm>
            <a:off x="406400" y="754217"/>
            <a:ext cx="11176000" cy="4718049"/>
          </a:xfrm>
        </p:spPr>
        <p:txBody>
          <a:bodyPr/>
          <a:lstStyle/>
          <a:p>
            <a:r>
              <a:rPr lang="en-US" b="1" u="sng" dirty="0" smtClean="0"/>
              <a:t>Change Spill Configuration</a:t>
            </a:r>
          </a:p>
          <a:p>
            <a:endParaRPr lang="en-US" sz="1600" dirty="0"/>
          </a:p>
          <a:p>
            <a:r>
              <a:rPr lang="en-US" sz="1600" dirty="0" smtClean="0"/>
              <a:t>“When </a:t>
            </a:r>
            <a:r>
              <a:rPr lang="en-US" sz="1600" dirty="0"/>
              <a:t>operating the spillway (SW), the initial gate opening (GO) will be to the minimum set by the SW rating table (RT) for the current lake elevation.</a:t>
            </a:r>
          </a:p>
          <a:p>
            <a:r>
              <a:rPr lang="en-US" sz="1600" dirty="0"/>
              <a:t> </a:t>
            </a:r>
          </a:p>
          <a:p>
            <a:r>
              <a:rPr lang="en-US" sz="1600" dirty="0"/>
              <a:t>As the lake elevation or desired outflow changes, continue with the single gate opening until a second gate can be opened. Set that second SW GO to the minimum set by the SW RT for the current lake elevation.</a:t>
            </a:r>
          </a:p>
          <a:p>
            <a:r>
              <a:rPr lang="en-US" sz="1600" dirty="0"/>
              <a:t> </a:t>
            </a:r>
          </a:p>
          <a:p>
            <a:r>
              <a:rPr lang="en-US" sz="1600" dirty="0"/>
              <a:t>With increasing desired outflow continue to spread flow across the available SW gates, setting each gate to at least the minimum SW GO.</a:t>
            </a:r>
          </a:p>
          <a:p>
            <a:r>
              <a:rPr lang="en-US" sz="1600" dirty="0"/>
              <a:t> </a:t>
            </a:r>
          </a:p>
          <a:p>
            <a:r>
              <a:rPr lang="en-US" sz="1600" dirty="0"/>
              <a:t>If a higher level of spill is desired and all gates are set to the minimum SW GO, increase the GO of the middle gate until the desired outflow is achieved.  With increasing SW flow, increase the gate openings so that the middle gate has the largest opening and the gates on the left and right sides have the smaller gate opening. This will channel the flow down the center of the raceway and will reduce bank erosion.</a:t>
            </a:r>
          </a:p>
          <a:p>
            <a:r>
              <a:rPr lang="en-US" sz="1600" dirty="0"/>
              <a:t> </a:t>
            </a:r>
          </a:p>
          <a:p>
            <a:r>
              <a:rPr lang="en-US" sz="1600" dirty="0"/>
              <a:t>This operation will ensure that the SW gates are operated in the range that causes less vibration on each gate, will potentially reduce total dissolved gas production, and will allow for larger gate openings for safer downstream fish passage</a:t>
            </a:r>
            <a:r>
              <a:rPr lang="en-US" sz="1600" dirty="0" smtClean="0"/>
              <a:t>.”</a:t>
            </a:r>
            <a:endParaRPr lang="en-US" sz="1600" dirty="0"/>
          </a:p>
          <a:p>
            <a:endParaRPr lang="en-US" sz="1600" dirty="0" smtClean="0"/>
          </a:p>
        </p:txBody>
      </p:sp>
      <p:sp>
        <p:nvSpPr>
          <p:cNvPr id="4" name="Slide Number Placeholder 3"/>
          <p:cNvSpPr>
            <a:spLocks noGrp="1"/>
          </p:cNvSpPr>
          <p:nvPr>
            <p:ph type="sldNum" sz="quarter" idx="4"/>
          </p:nvPr>
        </p:nvSpPr>
        <p:spPr/>
        <p:txBody>
          <a:bodyPr/>
          <a:lstStyle/>
          <a:p>
            <a:fld id="{0D0E9D3B-CB56-40AE-B0A9-8DA5E1AEFDB7}" type="slidenum">
              <a:rPr lang="en-US" smtClean="0"/>
              <a:pPr/>
              <a:t>10</a:t>
            </a:fld>
            <a:endParaRPr lang="en-US" dirty="0"/>
          </a:p>
        </p:txBody>
      </p:sp>
    </p:spTree>
    <p:extLst>
      <p:ext uri="{BB962C8B-B14F-4D97-AF65-F5344CB8AC3E}">
        <p14:creationId xmlns:p14="http://schemas.microsoft.com/office/powerpoint/2010/main" val="4258289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0676"/>
            <a:ext cx="11176000" cy="806451"/>
          </a:xfrm>
        </p:spPr>
        <p:txBody>
          <a:bodyPr/>
          <a:lstStyle/>
          <a:p>
            <a:r>
              <a:rPr lang="en-US" dirty="0" smtClean="0"/>
              <a:t>Actions (</a:t>
            </a:r>
            <a:r>
              <a:rPr lang="en-US" dirty="0" err="1" smtClean="0"/>
              <a:t>cont</a:t>
            </a:r>
            <a:r>
              <a:rPr lang="en-US" dirty="0" smtClean="0"/>
              <a:t>)</a:t>
            </a:r>
            <a:endParaRPr lang="en-US" dirty="0"/>
          </a:p>
        </p:txBody>
      </p:sp>
      <p:sp>
        <p:nvSpPr>
          <p:cNvPr id="3" name="Content Placeholder 2"/>
          <p:cNvSpPr>
            <a:spLocks noGrp="1"/>
          </p:cNvSpPr>
          <p:nvPr>
            <p:ph idx="1"/>
          </p:nvPr>
        </p:nvSpPr>
        <p:spPr>
          <a:xfrm>
            <a:off x="406400" y="914400"/>
            <a:ext cx="11176000" cy="5511406"/>
          </a:xfrm>
        </p:spPr>
        <p:txBody>
          <a:bodyPr/>
          <a:lstStyle/>
          <a:p>
            <a:r>
              <a:rPr lang="en-US" b="1" u="sng" dirty="0"/>
              <a:t>Change/Adjust Turbine Maintenance Periods</a:t>
            </a:r>
          </a:p>
          <a:p>
            <a:endParaRPr lang="en-US" u="sng" dirty="0"/>
          </a:p>
          <a:p>
            <a:r>
              <a:rPr lang="en-US" b="1" dirty="0"/>
              <a:t>Current Maintenance Periods</a:t>
            </a:r>
            <a:r>
              <a:rPr lang="en-US" b="1" dirty="0" smtClean="0"/>
              <a:t>:</a:t>
            </a:r>
            <a:endParaRPr lang="en-US" b="1" dirty="0"/>
          </a:p>
          <a:p>
            <a:endParaRPr lang="en-US" dirty="0" smtClean="0"/>
          </a:p>
          <a:p>
            <a:r>
              <a:rPr lang="en-US" dirty="0"/>
              <a:t>Mar </a:t>
            </a:r>
            <a:r>
              <a:rPr lang="en-US" dirty="0" smtClean="0"/>
              <a:t>1-Jun </a:t>
            </a:r>
            <a:r>
              <a:rPr lang="en-US" dirty="0"/>
              <a:t>30: Primary target period.</a:t>
            </a:r>
          </a:p>
          <a:p>
            <a:r>
              <a:rPr lang="en-US" dirty="0"/>
              <a:t>Jul </a:t>
            </a:r>
            <a:r>
              <a:rPr lang="en-US" dirty="0" smtClean="0"/>
              <a:t>1-Aug </a:t>
            </a:r>
            <a:r>
              <a:rPr lang="en-US" dirty="0"/>
              <a:t>31: Limited outage scheduling due to power valuation considerations.</a:t>
            </a:r>
          </a:p>
          <a:p>
            <a:r>
              <a:rPr lang="en-US" dirty="0"/>
              <a:t>Sep </a:t>
            </a:r>
            <a:r>
              <a:rPr lang="en-US" dirty="0" smtClean="0"/>
              <a:t>1-Oct </a:t>
            </a:r>
            <a:r>
              <a:rPr lang="en-US" dirty="0"/>
              <a:t>31: Secondary target period.</a:t>
            </a:r>
          </a:p>
          <a:p>
            <a:r>
              <a:rPr lang="en-US" b="1" dirty="0"/>
              <a:t>Nov </a:t>
            </a:r>
            <a:r>
              <a:rPr lang="en-US" b="1" dirty="0" smtClean="0"/>
              <a:t>1-Feb </a:t>
            </a:r>
            <a:r>
              <a:rPr lang="en-US" b="1" dirty="0"/>
              <a:t>28: Restricted from outage scheduling.</a:t>
            </a:r>
          </a:p>
          <a:p>
            <a:endParaRPr lang="en-US" dirty="0" smtClean="0"/>
          </a:p>
          <a:p>
            <a:r>
              <a:rPr lang="en-US" dirty="0" smtClean="0"/>
              <a:t>Notes:</a:t>
            </a:r>
          </a:p>
          <a:p>
            <a:r>
              <a:rPr lang="en-US" dirty="0"/>
              <a:t>Sep </a:t>
            </a:r>
            <a:r>
              <a:rPr lang="en-US" dirty="0" smtClean="0"/>
              <a:t>1-Oct </a:t>
            </a:r>
            <a:r>
              <a:rPr lang="en-US" dirty="0"/>
              <a:t>31: The secondary outage period is not preferred but outages are allowed</a:t>
            </a:r>
            <a:r>
              <a:rPr lang="en-US" dirty="0" smtClean="0"/>
              <a:t>.  </a:t>
            </a:r>
            <a:endParaRPr lang="en-US" dirty="0"/>
          </a:p>
          <a:p>
            <a:r>
              <a:rPr lang="en-US" dirty="0"/>
              <a:t>Nov </a:t>
            </a:r>
            <a:r>
              <a:rPr lang="en-US" dirty="0" smtClean="0"/>
              <a:t>1-Mar </a:t>
            </a:r>
            <a:r>
              <a:rPr lang="en-US" dirty="0"/>
              <a:t>31: Minimize generation outages in order to </a:t>
            </a:r>
            <a:r>
              <a:rPr lang="en-US" dirty="0" smtClean="0"/>
              <a:t>maintain </a:t>
            </a:r>
            <a:r>
              <a:rPr lang="en-US" dirty="0"/>
              <a:t>TDG below limit due to impacts </a:t>
            </a:r>
            <a:r>
              <a:rPr lang="en-US" dirty="0" smtClean="0"/>
              <a:t>on </a:t>
            </a:r>
            <a:r>
              <a:rPr lang="en-US" dirty="0"/>
              <a:t>sac fry.</a:t>
            </a:r>
          </a:p>
          <a:p>
            <a:endParaRPr lang="en-US" dirty="0" smtClean="0"/>
          </a:p>
          <a:p>
            <a:endParaRPr lang="en-US" dirty="0"/>
          </a:p>
          <a:p>
            <a:r>
              <a:rPr lang="en-US" sz="2400" b="1" dirty="0" smtClean="0"/>
              <a:t>Proposed Change/Adjustment: ???</a:t>
            </a:r>
            <a:endParaRPr lang="en-US" sz="2400" b="1" dirty="0"/>
          </a:p>
          <a:p>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11</a:t>
            </a:fld>
            <a:endParaRPr lang="en-US" dirty="0"/>
          </a:p>
        </p:txBody>
      </p:sp>
    </p:spTree>
    <p:extLst>
      <p:ext uri="{BB962C8B-B14F-4D97-AF65-F5344CB8AC3E}">
        <p14:creationId xmlns:p14="http://schemas.microsoft.com/office/powerpoint/2010/main" val="423523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 Options / Recommendations / Next Steps</a:t>
            </a:r>
            <a:endParaRPr lang="en-US" dirty="0"/>
          </a:p>
        </p:txBody>
      </p:sp>
      <p:sp>
        <p:nvSpPr>
          <p:cNvPr id="3" name="Content Placeholder 2"/>
          <p:cNvSpPr>
            <a:spLocks noGrp="1"/>
          </p:cNvSpPr>
          <p:nvPr>
            <p:ph idx="1"/>
          </p:nvPr>
        </p:nvSpPr>
        <p:spPr/>
        <p:txBody>
          <a:bodyPr/>
          <a:lstStyle/>
          <a:p>
            <a:endParaRPr lang="en-US" dirty="0" smtClean="0"/>
          </a:p>
          <a:p>
            <a:r>
              <a:rPr lang="en-US" sz="2000" dirty="0" smtClean="0"/>
              <a:t>???</a:t>
            </a:r>
            <a:endParaRPr lang="en-US" sz="2000" dirty="0"/>
          </a:p>
          <a:p>
            <a:endParaRPr lang="en-US" sz="2000" dirty="0" smtClean="0"/>
          </a:p>
          <a:p>
            <a:r>
              <a:rPr lang="en-US" sz="2000" dirty="0" smtClean="0"/>
              <a:t>Incorporate into Willamette Fish Operations Plan (WFOP)</a:t>
            </a:r>
          </a:p>
        </p:txBody>
      </p:sp>
      <p:sp>
        <p:nvSpPr>
          <p:cNvPr id="4" name="Slide Number Placeholder 3"/>
          <p:cNvSpPr>
            <a:spLocks noGrp="1"/>
          </p:cNvSpPr>
          <p:nvPr>
            <p:ph type="sldNum" sz="quarter" idx="4"/>
          </p:nvPr>
        </p:nvSpPr>
        <p:spPr/>
        <p:txBody>
          <a:bodyPr/>
          <a:lstStyle/>
          <a:p>
            <a:fld id="{0D0E9D3B-CB56-40AE-B0A9-8DA5E1AEFDB7}" type="slidenum">
              <a:rPr lang="en-US" smtClean="0"/>
              <a:pPr/>
              <a:t>12</a:t>
            </a:fld>
            <a:endParaRPr lang="en-US" dirty="0"/>
          </a:p>
        </p:txBody>
      </p:sp>
    </p:spTree>
    <p:extLst>
      <p:ext uri="{BB962C8B-B14F-4D97-AF65-F5344CB8AC3E}">
        <p14:creationId xmlns:p14="http://schemas.microsoft.com/office/powerpoint/2010/main" val="127576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Willamette Teacup</a:t>
            </a:r>
            <a:endParaRPr lang="en-US" dirty="0"/>
          </a:p>
        </p:txBody>
      </p:sp>
      <p:sp>
        <p:nvSpPr>
          <p:cNvPr id="3" name="Content Placeholder 2"/>
          <p:cNvSpPr>
            <a:spLocks noGrp="1"/>
          </p:cNvSpPr>
          <p:nvPr>
            <p:ph idx="1"/>
          </p:nvPr>
        </p:nvSpPr>
        <p:spPr/>
        <p:txBody>
          <a:bodyPr/>
          <a:lstStyle/>
          <a:p>
            <a:r>
              <a:rPr lang="en-US" dirty="0" smtClean="0"/>
              <a:t>Internal:</a:t>
            </a:r>
            <a:endParaRPr lang="en-US" dirty="0" smtClean="0">
              <a:hlinkClick r:id="rId2"/>
            </a:endParaRPr>
          </a:p>
          <a:p>
            <a:r>
              <a:rPr lang="en-US" dirty="0" smtClean="0">
                <a:hlinkClick r:id="rId2"/>
              </a:rPr>
              <a:t>http</a:t>
            </a:r>
            <a:r>
              <a:rPr lang="en-US" dirty="0">
                <a:hlinkClick r:id="rId2"/>
              </a:rPr>
              <a:t>://nwp-wmlocal2.nwp.usace.army.mil/nwdp/nwp_teacup/www/willamette</a:t>
            </a:r>
            <a:r>
              <a:rPr lang="en-US" dirty="0" smtClean="0">
                <a:hlinkClick r:id="rId2"/>
              </a:rPr>
              <a:t>/</a:t>
            </a:r>
            <a:endParaRPr lang="en-US" dirty="0" smtClean="0"/>
          </a:p>
          <a:p>
            <a:endParaRPr lang="en-US" dirty="0"/>
          </a:p>
          <a:p>
            <a:r>
              <a:rPr lang="en-US" dirty="0" smtClean="0"/>
              <a:t>External:</a:t>
            </a:r>
          </a:p>
          <a:p>
            <a:r>
              <a:rPr lang="en-US" dirty="0">
                <a:hlinkClick r:id="rId3"/>
              </a:rPr>
              <a:t>http://www.nwd-wc.usace.army.mil/nwp/teacup/willamette</a:t>
            </a:r>
            <a:r>
              <a:rPr lang="en-US" dirty="0" smtClean="0">
                <a:hlinkClick r:id="rId3"/>
              </a:rPr>
              <a:t>/</a:t>
            </a: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13</a:t>
            </a:fld>
            <a:endParaRPr lang="en-US" dirty="0"/>
          </a:p>
        </p:txBody>
      </p:sp>
    </p:spTree>
    <p:extLst>
      <p:ext uri="{BB962C8B-B14F-4D97-AF65-F5344CB8AC3E}">
        <p14:creationId xmlns:p14="http://schemas.microsoft.com/office/powerpoint/2010/main" val="374602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TDG Longitudinal profile, Big Cliff =&gt; Minto (2017)</a:t>
            </a:r>
            <a:endParaRPr lang="en-US" dirty="0"/>
          </a:p>
        </p:txBody>
      </p:sp>
      <p:sp>
        <p:nvSpPr>
          <p:cNvPr id="4" name="Slide Number Placeholder 3"/>
          <p:cNvSpPr>
            <a:spLocks noGrp="1"/>
          </p:cNvSpPr>
          <p:nvPr>
            <p:ph type="sldNum" sz="quarter" idx="4"/>
          </p:nvPr>
        </p:nvSpPr>
        <p:spPr>
          <a:xfrm>
            <a:off x="5351918" y="6484991"/>
            <a:ext cx="977900" cy="241214"/>
          </a:xfrm>
        </p:spPr>
        <p:txBody>
          <a:bodyPr/>
          <a:lstStyle/>
          <a:p>
            <a:fld id="{0D0E9D3B-CB56-40AE-B0A9-8DA5E1AEFDB7}" type="slidenum">
              <a:rPr lang="en-US" smtClean="0"/>
              <a:pPr/>
              <a:t>14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80373993"/>
              </p:ext>
            </p:extLst>
          </p:nvPr>
        </p:nvGraphicFramePr>
        <p:xfrm>
          <a:off x="347136" y="1081097"/>
          <a:ext cx="11176000" cy="47180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7340337" y="1131787"/>
            <a:ext cx="1640264" cy="509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Big Cliff</a:t>
            </a:r>
            <a:endParaRPr lang="en-US" sz="2000" dirty="0"/>
          </a:p>
        </p:txBody>
      </p:sp>
    </p:spTree>
    <p:extLst>
      <p:ext uri="{BB962C8B-B14F-4D97-AF65-F5344CB8AC3E}">
        <p14:creationId xmlns:p14="http://schemas.microsoft.com/office/powerpoint/2010/main" val="484369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Web/WFOP outage period link</a:t>
            </a:r>
          </a:p>
          <a:p>
            <a:endParaRPr lang="en-US" dirty="0"/>
          </a:p>
          <a:p>
            <a:r>
              <a:rPr lang="en-US" dirty="0" smtClean="0"/>
              <a:t>time turbine outages when flow and TDG is going to be high already, another period suggested in the past was August, lay out fish life history timing, </a:t>
            </a:r>
            <a:r>
              <a:rPr lang="en-US" dirty="0" err="1" smtClean="0"/>
              <a:t>ChS</a:t>
            </a:r>
            <a:r>
              <a:rPr lang="en-US" dirty="0" smtClean="0"/>
              <a:t> and </a:t>
            </a:r>
            <a:r>
              <a:rPr lang="en-US" dirty="0" err="1" smtClean="0"/>
              <a:t>StS</a:t>
            </a:r>
            <a:endParaRPr lang="en-US" dirty="0" smtClean="0"/>
          </a:p>
          <a:p>
            <a:endParaRPr lang="en-US" dirty="0"/>
          </a:p>
          <a:p>
            <a:r>
              <a:rPr lang="en-US" dirty="0" smtClean="0"/>
              <a:t>Call GT</a:t>
            </a:r>
            <a:endParaRPr lang="en-US" dirty="0"/>
          </a:p>
          <a:p>
            <a:r>
              <a:rPr lang="en-US" dirty="0" smtClean="0"/>
              <a:t>Slide, fish </a:t>
            </a:r>
            <a:r>
              <a:rPr lang="en-US" dirty="0" err="1" smtClean="0"/>
              <a:t>outplanting</a:t>
            </a:r>
            <a:r>
              <a:rPr lang="en-US" dirty="0" smtClean="0"/>
              <a:t>, </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15</a:t>
            </a:fld>
            <a:endParaRPr lang="en-US" dirty="0"/>
          </a:p>
        </p:txBody>
      </p:sp>
    </p:spTree>
    <p:extLst>
      <p:ext uri="{BB962C8B-B14F-4D97-AF65-F5344CB8AC3E}">
        <p14:creationId xmlns:p14="http://schemas.microsoft.com/office/powerpoint/2010/main" val="952686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 (adjust according to </a:t>
            </a:r>
            <a:r>
              <a:rPr lang="en-US" sz="3600" dirty="0" err="1" smtClean="0"/>
              <a:t>pres</a:t>
            </a:r>
            <a:r>
              <a:rPr lang="en-US" sz="3600" dirty="0" smtClean="0"/>
              <a:t>)</a:t>
            </a:r>
            <a:endParaRPr lang="en-US" sz="3600" dirty="0"/>
          </a:p>
        </p:txBody>
      </p:sp>
      <p:sp>
        <p:nvSpPr>
          <p:cNvPr id="3" name="Content Placeholder 2"/>
          <p:cNvSpPr>
            <a:spLocks noGrp="1"/>
          </p:cNvSpPr>
          <p:nvPr>
            <p:ph idx="1"/>
          </p:nvPr>
        </p:nvSpPr>
        <p:spPr>
          <a:xfrm>
            <a:off x="406399" y="1225550"/>
            <a:ext cx="11442163" cy="4718049"/>
          </a:xfrm>
        </p:spPr>
        <p:txBody>
          <a:bodyPr/>
          <a:lstStyle/>
          <a:p>
            <a:pPr marL="285750" indent="-285750">
              <a:buFont typeface="Arial" panose="020B0604020202020204" pitchFamily="34" charset="0"/>
              <a:buChar char="•"/>
            </a:pPr>
            <a:r>
              <a:rPr lang="en-US" sz="2400" dirty="0" smtClean="0"/>
              <a:t>Issue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Purpose</a:t>
            </a:r>
            <a:endParaRPr lang="en-US" sz="24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TDG</a:t>
            </a:r>
            <a:endParaRPr lang="en-US" sz="2400" dirty="0" smtClean="0"/>
          </a:p>
          <a:p>
            <a:endParaRPr lang="en-US" sz="2400" dirty="0" smtClean="0"/>
          </a:p>
          <a:p>
            <a:pPr marL="285750" indent="-285750">
              <a:buFont typeface="Arial" panose="020B0604020202020204" pitchFamily="34" charset="0"/>
              <a:buChar char="•"/>
            </a:pPr>
            <a:r>
              <a:rPr lang="en-US" sz="2400" dirty="0" smtClean="0"/>
              <a:t>Actions</a:t>
            </a:r>
          </a:p>
          <a:p>
            <a:pPr marL="285750" indent="-285750">
              <a:buFont typeface="Arial" panose="020B0604020202020204" pitchFamily="34" charset="0"/>
              <a:buChar char="•"/>
            </a:pPr>
            <a:endParaRPr lang="en-US" sz="2400" dirty="0"/>
          </a:p>
          <a:p>
            <a:endParaRPr lang="en-US" sz="2400" dirty="0" smtClean="0"/>
          </a:p>
          <a:p>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16</a:t>
            </a:fld>
            <a:endParaRPr lang="en-US" dirty="0"/>
          </a:p>
        </p:txBody>
      </p:sp>
    </p:spTree>
    <p:extLst>
      <p:ext uri="{BB962C8B-B14F-4D97-AF65-F5344CB8AC3E}">
        <p14:creationId xmlns:p14="http://schemas.microsoft.com/office/powerpoint/2010/main" val="3805379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Issue</a:t>
            </a:r>
            <a:endParaRPr lang="en-US" sz="3600" dirty="0"/>
          </a:p>
        </p:txBody>
      </p:sp>
      <p:sp>
        <p:nvSpPr>
          <p:cNvPr id="3" name="Content Placeholder 2"/>
          <p:cNvSpPr>
            <a:spLocks noGrp="1"/>
          </p:cNvSpPr>
          <p:nvPr>
            <p:ph idx="1"/>
          </p:nvPr>
        </p:nvSpPr>
        <p:spPr>
          <a:xfrm>
            <a:off x="406400" y="1225550"/>
            <a:ext cx="10947400" cy="4718049"/>
          </a:xfrm>
        </p:spPr>
        <p:txBody>
          <a:bodyPr/>
          <a:lstStyle/>
          <a:p>
            <a:endParaRPr lang="en-US" sz="3200" dirty="0"/>
          </a:p>
          <a:p>
            <a:endParaRPr lang="en-US" sz="3200" dirty="0" smtClean="0"/>
          </a:p>
          <a:p>
            <a:r>
              <a:rPr lang="en-US" sz="3200" dirty="0" smtClean="0"/>
              <a:t>Total Dissolved Gas (TDG) caused by spill has negative impacts to salmonids below Big Cliff Dam in the North Santiam River (other rivers as well).</a:t>
            </a:r>
          </a:p>
          <a:p>
            <a:endParaRPr lang="en-US" sz="3200" dirty="0"/>
          </a:p>
          <a:p>
            <a:endParaRPr lang="en-US" sz="3200" dirty="0" smtClean="0"/>
          </a:p>
          <a:p>
            <a:endParaRPr lang="en-US" sz="3200"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2</a:t>
            </a:fld>
            <a:endParaRPr lang="en-US" dirty="0"/>
          </a:p>
        </p:txBody>
      </p:sp>
    </p:spTree>
    <p:extLst>
      <p:ext uri="{BB962C8B-B14F-4D97-AF65-F5344CB8AC3E}">
        <p14:creationId xmlns:p14="http://schemas.microsoft.com/office/powerpoint/2010/main" val="2010610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Purpose</a:t>
            </a:r>
            <a:endParaRPr lang="en-US" sz="3600" dirty="0"/>
          </a:p>
        </p:txBody>
      </p:sp>
      <p:sp>
        <p:nvSpPr>
          <p:cNvPr id="3" name="Content Placeholder 2"/>
          <p:cNvSpPr>
            <a:spLocks noGrp="1"/>
          </p:cNvSpPr>
          <p:nvPr>
            <p:ph idx="1"/>
          </p:nvPr>
        </p:nvSpPr>
        <p:spPr/>
        <p:txBody>
          <a:bodyPr/>
          <a:lstStyle/>
          <a:p>
            <a:r>
              <a:rPr lang="en-US" sz="2800" dirty="0" smtClean="0"/>
              <a:t>Discuss How to Reduce Total Dissolved Gas / Impacts</a:t>
            </a:r>
          </a:p>
          <a:p>
            <a:endParaRPr lang="en-US" dirty="0" smtClean="0"/>
          </a:p>
          <a:p>
            <a:endParaRPr lang="en-US" dirty="0" smtClean="0"/>
          </a:p>
          <a:p>
            <a:pPr marL="285750" indent="-285750">
              <a:buFont typeface="Arial" panose="020B0604020202020204" pitchFamily="34" charset="0"/>
              <a:buChar char="•"/>
            </a:pPr>
            <a:r>
              <a:rPr lang="en-US" sz="2400" dirty="0" smtClean="0"/>
              <a:t>Spill Configuration</a:t>
            </a:r>
          </a:p>
          <a:p>
            <a:pPr marL="285750" indent="-285750">
              <a:buFont typeface="Arial" panose="020B0604020202020204" pitchFamily="34" charset="0"/>
              <a:buChar char="•"/>
            </a:pPr>
            <a:r>
              <a:rPr lang="en-US" sz="2400" dirty="0" smtClean="0"/>
              <a:t>Turbine maintenance periods</a:t>
            </a:r>
          </a:p>
          <a:p>
            <a:pPr marL="285750" indent="-285750">
              <a:buFont typeface="Arial" panose="020B0604020202020204" pitchFamily="34" charset="0"/>
              <a:buChar char="•"/>
            </a:pPr>
            <a:r>
              <a:rPr lang="en-US" sz="2400" dirty="0" smtClean="0"/>
              <a:t>Willamette Fish Operations Plan</a:t>
            </a:r>
            <a:endParaRPr lang="en-US" sz="2400"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3</a:t>
            </a:fld>
            <a:endParaRPr lang="en-US" dirty="0"/>
          </a:p>
        </p:txBody>
      </p:sp>
    </p:spTree>
    <p:extLst>
      <p:ext uri="{BB962C8B-B14F-4D97-AF65-F5344CB8AC3E}">
        <p14:creationId xmlns:p14="http://schemas.microsoft.com/office/powerpoint/2010/main" val="3506254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80376"/>
            <a:ext cx="11176000" cy="806451"/>
          </a:xfrm>
        </p:spPr>
        <p:txBody>
          <a:bodyPr/>
          <a:lstStyle/>
          <a:p>
            <a:r>
              <a:rPr lang="en-US" sz="3600" dirty="0" smtClean="0"/>
              <a:t>TDG Levels (2017)</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4046" y="971091"/>
            <a:ext cx="7772400" cy="5762297"/>
          </a:xfrm>
        </p:spPr>
      </p:pic>
      <p:sp>
        <p:nvSpPr>
          <p:cNvPr id="4" name="Slide Number Placeholder 3"/>
          <p:cNvSpPr>
            <a:spLocks noGrp="1"/>
          </p:cNvSpPr>
          <p:nvPr>
            <p:ph type="sldNum" sz="quarter" idx="4"/>
          </p:nvPr>
        </p:nvSpPr>
        <p:spPr/>
        <p:txBody>
          <a:bodyPr/>
          <a:lstStyle/>
          <a:p>
            <a:fld id="{0D0E9D3B-CB56-40AE-B0A9-8DA5E1AEFDB7}" type="slidenum">
              <a:rPr lang="en-US" smtClean="0"/>
              <a:pPr/>
              <a:t>4</a:t>
            </a:fld>
            <a:endParaRPr lang="en-US" dirty="0"/>
          </a:p>
        </p:txBody>
      </p:sp>
      <p:cxnSp>
        <p:nvCxnSpPr>
          <p:cNvPr id="7" name="Straight Connector 6"/>
          <p:cNvCxnSpPr/>
          <p:nvPr/>
        </p:nvCxnSpPr>
        <p:spPr>
          <a:xfrm>
            <a:off x="2073897" y="4308049"/>
            <a:ext cx="61651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74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Cliff Discharge (Annual)</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5</a:t>
            </a:fld>
            <a:endParaRPr lang="en-US" dirty="0"/>
          </a:p>
        </p:txBody>
      </p:sp>
      <p:sp>
        <p:nvSpPr>
          <p:cNvPr id="6" name="Content Placeholder 5"/>
          <p:cNvSpPr>
            <a:spLocks noGrp="1"/>
          </p:cNvSpPr>
          <p:nvPr>
            <p:ph idx="1"/>
          </p:nvPr>
        </p:nvSpPr>
        <p:spPr/>
        <p:txBody>
          <a:bodyPr/>
          <a:lstStyle/>
          <a:p>
            <a:r>
              <a:rPr lang="en-US" dirty="0"/>
              <a:t>Internal:</a:t>
            </a:r>
            <a:endParaRPr lang="en-US" dirty="0">
              <a:hlinkClick r:id="rId2"/>
            </a:endParaRPr>
          </a:p>
          <a:p>
            <a:r>
              <a:rPr lang="en-US" dirty="0">
                <a:hlinkClick r:id="rId3"/>
              </a:rPr>
              <a:t>http://</a:t>
            </a:r>
            <a:r>
              <a:rPr lang="en-US" dirty="0" smtClean="0">
                <a:hlinkClick r:id="rId3"/>
              </a:rPr>
              <a:t>nwp-wmlocal2.nwp.usace.army.mil/nwdp/nwp_teacup/www/willamette/bcl.pdf</a:t>
            </a:r>
            <a:endParaRPr lang="en-US" dirty="0" smtClean="0"/>
          </a:p>
          <a:p>
            <a:endParaRPr lang="en-US" dirty="0"/>
          </a:p>
          <a:p>
            <a:r>
              <a:rPr lang="en-US" dirty="0"/>
              <a:t>External:</a:t>
            </a:r>
          </a:p>
          <a:p>
            <a:r>
              <a:rPr lang="en-US" dirty="0">
                <a:hlinkClick r:id="rId4"/>
              </a:rPr>
              <a:t>http://</a:t>
            </a:r>
            <a:r>
              <a:rPr lang="en-US" dirty="0" smtClean="0">
                <a:hlinkClick r:id="rId4"/>
              </a:rPr>
              <a:t>www.nwd-wc.usace.army.mil/nwp/teacup/willamette/bcl.pdf</a:t>
            </a:r>
            <a:endParaRPr lang="en-US" dirty="0" smtClean="0"/>
          </a:p>
          <a:p>
            <a:endParaRPr lang="en-US" dirty="0"/>
          </a:p>
          <a:p>
            <a:endParaRPr lang="en-US" dirty="0"/>
          </a:p>
        </p:txBody>
      </p:sp>
    </p:spTree>
    <p:extLst>
      <p:ext uri="{BB962C8B-B14F-4D97-AF65-F5344CB8AC3E}">
        <p14:creationId xmlns:p14="http://schemas.microsoft.com/office/powerpoint/2010/main" val="121953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5119" y="813881"/>
            <a:ext cx="7855536" cy="5891652"/>
          </a:xfrm>
        </p:spPr>
      </p:pic>
      <p:sp>
        <p:nvSpPr>
          <p:cNvPr id="2" name="Title 1"/>
          <p:cNvSpPr>
            <a:spLocks noGrp="1"/>
          </p:cNvSpPr>
          <p:nvPr>
            <p:ph type="title"/>
          </p:nvPr>
        </p:nvSpPr>
        <p:spPr>
          <a:xfrm>
            <a:off x="406400" y="274646"/>
            <a:ext cx="11176000" cy="916845"/>
          </a:xfrm>
        </p:spPr>
        <p:txBody>
          <a:bodyPr/>
          <a:lstStyle/>
          <a:p>
            <a:r>
              <a:rPr lang="en-US" sz="3600" dirty="0" smtClean="0"/>
              <a:t>TDG </a:t>
            </a:r>
            <a:r>
              <a:rPr lang="en-US" sz="3600" cap="none" dirty="0" smtClean="0"/>
              <a:t>AND</a:t>
            </a:r>
            <a:r>
              <a:rPr lang="en-US" sz="3600" dirty="0" smtClean="0"/>
              <a:t> discharge (2016)</a:t>
            </a:r>
            <a:endParaRPr lang="en-US" sz="3600"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6</a:t>
            </a:fld>
            <a:endParaRPr lang="en-US" dirty="0"/>
          </a:p>
        </p:txBody>
      </p:sp>
    </p:spTree>
    <p:extLst>
      <p:ext uri="{BB962C8B-B14F-4D97-AF65-F5344CB8AC3E}">
        <p14:creationId xmlns:p14="http://schemas.microsoft.com/office/powerpoint/2010/main" val="219918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429" y="773065"/>
            <a:ext cx="7854696" cy="5891022"/>
          </a:xfrm>
        </p:spPr>
      </p:pic>
      <p:sp>
        <p:nvSpPr>
          <p:cNvPr id="2" name="Title 1"/>
          <p:cNvSpPr>
            <a:spLocks noGrp="1"/>
          </p:cNvSpPr>
          <p:nvPr>
            <p:ph type="title"/>
          </p:nvPr>
        </p:nvSpPr>
        <p:spPr/>
        <p:txBody>
          <a:bodyPr/>
          <a:lstStyle/>
          <a:p>
            <a:r>
              <a:rPr lang="en-US" sz="3600" dirty="0"/>
              <a:t>TDG </a:t>
            </a:r>
            <a:r>
              <a:rPr lang="en-US" sz="3600" cap="none" dirty="0"/>
              <a:t>AND</a:t>
            </a:r>
            <a:r>
              <a:rPr lang="en-US" sz="3600" dirty="0"/>
              <a:t> discharge (</a:t>
            </a:r>
            <a:r>
              <a:rPr lang="en-US" sz="3600" dirty="0" smtClean="0"/>
              <a:t>2015)</a:t>
            </a:r>
            <a:endParaRPr lang="en-US" sz="3600"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7</a:t>
            </a:fld>
            <a:endParaRPr lang="en-US" dirty="0"/>
          </a:p>
        </p:txBody>
      </p:sp>
    </p:spTree>
    <p:extLst>
      <p:ext uri="{BB962C8B-B14F-4D97-AF65-F5344CB8AC3E}">
        <p14:creationId xmlns:p14="http://schemas.microsoft.com/office/powerpoint/2010/main" val="1549541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Cliff Dam</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8</a:t>
            </a:fld>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1544" y="1225550"/>
            <a:ext cx="6105711" cy="4718050"/>
          </a:xfrm>
          <a:prstGeom prst="rect">
            <a:avLst/>
          </a:prstGeom>
        </p:spPr>
      </p:pic>
      <p:sp>
        <p:nvSpPr>
          <p:cNvPr id="3" name="TextBox 2"/>
          <p:cNvSpPr txBox="1"/>
          <p:nvPr/>
        </p:nvSpPr>
        <p:spPr>
          <a:xfrm>
            <a:off x="6165272" y="1835151"/>
            <a:ext cx="2286000" cy="400110"/>
          </a:xfrm>
          <a:prstGeom prst="rect">
            <a:avLst/>
          </a:prstGeom>
          <a:noFill/>
        </p:spPr>
        <p:txBody>
          <a:bodyPr wrap="square" rtlCol="0">
            <a:spAutoFit/>
          </a:bodyPr>
          <a:lstStyle/>
          <a:p>
            <a:r>
              <a:rPr lang="en-US" sz="2000" b="1" dirty="0" smtClean="0"/>
              <a:t>1       2        3</a:t>
            </a:r>
            <a:endParaRPr lang="en-US" sz="2000" b="1" dirty="0"/>
          </a:p>
        </p:txBody>
      </p:sp>
    </p:spTree>
    <p:extLst>
      <p:ext uri="{BB962C8B-B14F-4D97-AF65-F5344CB8AC3E}">
        <p14:creationId xmlns:p14="http://schemas.microsoft.com/office/powerpoint/2010/main" val="44071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Gate Rating Table – Big Cliff Dam</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pPr/>
              <a:t>9</a:t>
            </a:fld>
            <a:endParaRPr lang="en-US" dirty="0"/>
          </a:p>
        </p:txBody>
      </p:sp>
      <p:sp>
        <p:nvSpPr>
          <p:cNvPr id="6" name="Content Placeholder 5"/>
          <p:cNvSpPr>
            <a:spLocks noGrp="1"/>
          </p:cNvSpPr>
          <p:nvPr>
            <p:ph idx="1"/>
          </p:nvPr>
        </p:nvSpPr>
        <p:spPr>
          <a:xfrm>
            <a:off x="572655" y="1239404"/>
            <a:ext cx="11176000" cy="4718049"/>
          </a:xfrm>
        </p:spPr>
        <p:txBody>
          <a:bodyPr/>
          <a:lstStyle/>
          <a:p>
            <a:r>
              <a:rPr lang="en-US" sz="2400" dirty="0" smtClean="0"/>
              <a:t>Examples over power pool elevation range:</a:t>
            </a:r>
          </a:p>
          <a:p>
            <a:endParaRPr lang="en-US" dirty="0" smtClean="0"/>
          </a:p>
          <a:p>
            <a:r>
              <a:rPr lang="en-US" sz="3200" dirty="0" err="1"/>
              <a:t>Forebay</a:t>
            </a:r>
            <a:r>
              <a:rPr lang="en-US" sz="3200" dirty="0"/>
              <a:t> Elevation </a:t>
            </a:r>
            <a:r>
              <a:rPr lang="en-US" sz="3200" b="1" dirty="0" smtClean="0"/>
              <a:t>1,185 </a:t>
            </a:r>
            <a:r>
              <a:rPr lang="en-US" sz="3200" b="1" dirty="0" err="1" smtClean="0"/>
              <a:t>ft</a:t>
            </a:r>
            <a:r>
              <a:rPr lang="en-US" sz="3200" b="1" dirty="0" smtClean="0"/>
              <a:t>  </a:t>
            </a:r>
            <a:r>
              <a:rPr lang="en-US" sz="3200" b="1" dirty="0"/>
              <a:t>=&gt;  </a:t>
            </a:r>
            <a:r>
              <a:rPr lang="en-US" sz="3200" b="1" dirty="0" smtClean="0"/>
              <a:t>1,370 </a:t>
            </a:r>
            <a:r>
              <a:rPr lang="en-US" sz="3200" b="1" dirty="0" err="1" smtClean="0"/>
              <a:t>cfs</a:t>
            </a:r>
            <a:r>
              <a:rPr lang="en-US" sz="3200" b="1" dirty="0" smtClean="0"/>
              <a:t> ----- (TDG~120%)</a:t>
            </a:r>
            <a:endParaRPr lang="en-US" sz="3200" dirty="0"/>
          </a:p>
          <a:p>
            <a:r>
              <a:rPr lang="en-US" sz="3200" dirty="0" err="1" smtClean="0"/>
              <a:t>Forebay</a:t>
            </a:r>
            <a:r>
              <a:rPr lang="en-US" sz="3200" dirty="0" smtClean="0"/>
              <a:t> </a:t>
            </a:r>
            <a:r>
              <a:rPr lang="en-US" sz="3200" dirty="0"/>
              <a:t>Elevation </a:t>
            </a:r>
            <a:r>
              <a:rPr lang="en-US" sz="3200" b="1" dirty="0"/>
              <a:t>1,190 </a:t>
            </a:r>
            <a:r>
              <a:rPr lang="en-US" sz="3200" b="1" dirty="0" err="1"/>
              <a:t>ft</a:t>
            </a:r>
            <a:r>
              <a:rPr lang="en-US" sz="3200" b="1" dirty="0" smtClean="0"/>
              <a:t>  =&gt;  1,810 </a:t>
            </a:r>
            <a:r>
              <a:rPr lang="en-US" sz="3200" b="1" dirty="0" err="1" smtClean="0"/>
              <a:t>cfs</a:t>
            </a:r>
            <a:endParaRPr lang="en-US" sz="3200" dirty="0" smtClean="0"/>
          </a:p>
          <a:p>
            <a:r>
              <a:rPr lang="en-US" sz="3200" dirty="0" err="1" smtClean="0"/>
              <a:t>Forebay</a:t>
            </a:r>
            <a:r>
              <a:rPr lang="en-US" sz="3200" dirty="0" smtClean="0"/>
              <a:t> Elevation </a:t>
            </a:r>
            <a:r>
              <a:rPr lang="en-US" sz="3200" b="1" dirty="0" smtClean="0"/>
              <a:t>1,195 </a:t>
            </a:r>
            <a:r>
              <a:rPr lang="en-US" sz="3200" b="1" dirty="0" err="1"/>
              <a:t>ft</a:t>
            </a:r>
            <a:r>
              <a:rPr lang="en-US" sz="3200" b="1" dirty="0" smtClean="0"/>
              <a:t>  =&gt;  2,280 </a:t>
            </a:r>
            <a:r>
              <a:rPr lang="en-US" sz="3200" b="1" dirty="0" err="1" smtClean="0"/>
              <a:t>cfs</a:t>
            </a:r>
            <a:endParaRPr lang="en-US" sz="3200" b="1" dirty="0" smtClean="0"/>
          </a:p>
          <a:p>
            <a:r>
              <a:rPr lang="en-US" sz="3200" dirty="0" err="1" smtClean="0"/>
              <a:t>Forebay</a:t>
            </a:r>
            <a:r>
              <a:rPr lang="en-US" sz="3200" dirty="0" smtClean="0"/>
              <a:t> </a:t>
            </a:r>
            <a:r>
              <a:rPr lang="en-US" sz="3200" dirty="0"/>
              <a:t>Elevation </a:t>
            </a:r>
            <a:r>
              <a:rPr lang="en-US" sz="3200" b="1" dirty="0" smtClean="0"/>
              <a:t>1,200 </a:t>
            </a:r>
            <a:r>
              <a:rPr lang="en-US" sz="3200" b="1" dirty="0" err="1"/>
              <a:t>ft</a:t>
            </a:r>
            <a:r>
              <a:rPr lang="en-US" sz="3200" b="1" dirty="0" smtClean="0"/>
              <a:t>  </a:t>
            </a:r>
            <a:r>
              <a:rPr lang="en-US" sz="3200" b="1" dirty="0"/>
              <a:t>=&gt;  </a:t>
            </a:r>
            <a:r>
              <a:rPr lang="en-US" sz="3200" b="1" dirty="0" smtClean="0"/>
              <a:t>2,800 </a:t>
            </a:r>
            <a:r>
              <a:rPr lang="en-US" sz="3200" b="1" dirty="0" err="1" smtClean="0"/>
              <a:t>cfs</a:t>
            </a:r>
            <a:endParaRPr lang="en-US" sz="3200" b="1" dirty="0" smtClean="0"/>
          </a:p>
          <a:p>
            <a:r>
              <a:rPr lang="en-US" sz="3200" dirty="0" err="1"/>
              <a:t>Forebay</a:t>
            </a:r>
            <a:r>
              <a:rPr lang="en-US" sz="3200" dirty="0"/>
              <a:t> Elevation </a:t>
            </a:r>
            <a:r>
              <a:rPr lang="en-US" sz="3200" b="1" dirty="0" smtClean="0"/>
              <a:t>1,205 </a:t>
            </a:r>
            <a:r>
              <a:rPr lang="en-US" sz="3200" b="1" dirty="0" err="1"/>
              <a:t>ft</a:t>
            </a:r>
            <a:r>
              <a:rPr lang="en-US" sz="3200" b="1" dirty="0"/>
              <a:t> </a:t>
            </a:r>
            <a:r>
              <a:rPr lang="en-US" sz="3200" b="1" dirty="0" smtClean="0"/>
              <a:t> =&gt;  3,340 </a:t>
            </a:r>
            <a:r>
              <a:rPr lang="en-US" sz="3200" b="1" dirty="0" err="1" smtClean="0"/>
              <a:t>cfs</a:t>
            </a:r>
            <a:r>
              <a:rPr lang="en-US" sz="3200" b="1" dirty="0" smtClean="0"/>
              <a:t> ----- (TDG~130</a:t>
            </a:r>
            <a:r>
              <a:rPr lang="en-US" sz="3200" b="1" dirty="0"/>
              <a:t>%)</a:t>
            </a:r>
            <a:endParaRPr lang="en-US" sz="3200" dirty="0"/>
          </a:p>
        </p:txBody>
      </p:sp>
    </p:spTree>
    <p:extLst>
      <p:ext uri="{BB962C8B-B14F-4D97-AF65-F5344CB8AC3E}">
        <p14:creationId xmlns:p14="http://schemas.microsoft.com/office/powerpoint/2010/main" val="1332669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gar DSP-Fish Forum-22Nov16.potx" id="{F63E4CD2-43C5-44FE-839D-CBBA734C3BE6}" vid="{52D1849D-C2F5-4DE5-9182-E3FA98C604E5}"/>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ougar DSP-Fish Forum-22Nov16.potx" id="{F63E4CD2-43C5-44FE-839D-CBBA734C3BE6}" vid="{83D5F0BC-FC6E-4FC1-BC5E-65DF9D4D53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4FF312FF1AAF44B210F350CB9C9885" ma:contentTypeVersion="1" ma:contentTypeDescription="Create a new document." ma:contentTypeScope="" ma:versionID="ce579a12f63866ebc38e5237c579c517">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C350F64-642B-42B3-B7AD-7FB735299928}">
  <ds:schemaRefs>
    <ds:schemaRef ds:uri="http://schemas.microsoft.com/sharepoint/v3/contenttype/forms"/>
  </ds:schemaRefs>
</ds:datastoreItem>
</file>

<file path=customXml/itemProps2.xml><?xml version="1.0" encoding="utf-8"?>
<ds:datastoreItem xmlns:ds="http://schemas.openxmlformats.org/officeDocument/2006/customXml" ds:itemID="{48A95929-70A5-4036-8885-EBBB51D29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8AA963-2F43-416A-A529-86349D8BC8DA}">
  <ds:schemaRefs>
    <ds:schemaRef ds:uri="http://schemas.microsoft.com/sharepoint/v3"/>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Cougar DSP-Fish Forum-22Nov16</Template>
  <TotalTime>2339</TotalTime>
  <Words>481</Words>
  <Application>Microsoft Office PowerPoint</Application>
  <PresentationFormat>Widescreen</PresentationFormat>
  <Paragraphs>124</Paragraphs>
  <Slides>16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ＭＳ Ｐゴシック</vt:lpstr>
      <vt:lpstr>Arial</vt:lpstr>
      <vt:lpstr>Calibri</vt:lpstr>
      <vt:lpstr>Title Slide Templates</vt:lpstr>
      <vt:lpstr>Content Templates</vt:lpstr>
      <vt:lpstr>Total Dissolved Gas and Dam Operations  North Santiam River  </vt:lpstr>
      <vt:lpstr>Issue</vt:lpstr>
      <vt:lpstr>Purpose</vt:lpstr>
      <vt:lpstr>TDG Levels (2017)</vt:lpstr>
      <vt:lpstr>Big Cliff Discharge (Annual)</vt:lpstr>
      <vt:lpstr>TDG AND discharge (2016)</vt:lpstr>
      <vt:lpstr>TDG AND discharge (2015)</vt:lpstr>
      <vt:lpstr>Big Cliff Dam</vt:lpstr>
      <vt:lpstr>Gate Rating Table – Big Cliff Dam</vt:lpstr>
      <vt:lpstr>ACTions</vt:lpstr>
      <vt:lpstr>Actions (cont)</vt:lpstr>
      <vt:lpstr>DISCUSSION / Options / Recommendations / Next Steps</vt:lpstr>
      <vt:lpstr>Willamette Teacup</vt:lpstr>
      <vt:lpstr>TDG Longitudinal profile, Big Cliff =&gt; Minto (2017)</vt:lpstr>
      <vt:lpstr>Notes</vt:lpstr>
      <vt:lpstr>Outline (adjust according to pres)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COUGAR DOWNSTREAM PASSAGE</dc:title>
  <dc:creator>Budai</dc:creator>
  <cp:lastModifiedBy>CW</cp:lastModifiedBy>
  <cp:revision>122</cp:revision>
  <cp:lastPrinted>2017-05-22T16:48:39Z</cp:lastPrinted>
  <dcterms:created xsi:type="dcterms:W3CDTF">2016-11-18T00:23:59Z</dcterms:created>
  <dcterms:modified xsi:type="dcterms:W3CDTF">2017-09-13T04:21:38Z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0x0101005F4FF312FF1AAF44B210F350CB9C9885</vt:lpwstr>
  </property>
</Properties>
</file>